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369" r:id="rId2"/>
    <p:sldId id="332" r:id="rId3"/>
    <p:sldId id="378" r:id="rId4"/>
    <p:sldId id="329" r:id="rId5"/>
    <p:sldId id="331" r:id="rId6"/>
    <p:sldId id="257" r:id="rId7"/>
    <p:sldId id="333" r:id="rId8"/>
    <p:sldId id="368" r:id="rId9"/>
    <p:sldId id="363" r:id="rId10"/>
    <p:sldId id="335" r:id="rId11"/>
    <p:sldId id="336" r:id="rId12"/>
    <p:sldId id="345" r:id="rId13"/>
    <p:sldId id="376" r:id="rId14"/>
    <p:sldId id="372" r:id="rId15"/>
    <p:sldId id="373" r:id="rId16"/>
    <p:sldId id="374" r:id="rId17"/>
    <p:sldId id="366" r:id="rId18"/>
    <p:sldId id="364" r:id="rId19"/>
    <p:sldId id="359" r:id="rId20"/>
    <p:sldId id="360" r:id="rId21"/>
    <p:sldId id="347" r:id="rId22"/>
    <p:sldId id="344" r:id="rId23"/>
    <p:sldId id="370" r:id="rId24"/>
    <p:sldId id="317" r:id="rId25"/>
    <p:sldId id="301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배달의민족 한나는 열한살" panose="020B0600000101010101" pitchFamily="50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958"/>
    <a:srgbClr val="BA9238"/>
    <a:srgbClr val="07243F"/>
    <a:srgbClr val="0F4C81"/>
    <a:srgbClr val="7E7D88"/>
    <a:srgbClr val="E9ADCA"/>
    <a:srgbClr val="77202F"/>
    <a:srgbClr val="B75E41"/>
    <a:srgbClr val="B08982"/>
    <a:srgbClr val="AE8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87315" autoAdjust="0"/>
  </p:normalViewPr>
  <p:slideViewPr>
    <p:cSldViewPr snapToGrid="0">
      <p:cViewPr varScale="1">
        <p:scale>
          <a:sx n="67" d="100"/>
          <a:sy n="67" d="100"/>
        </p:scale>
        <p:origin x="145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77B2E-364C-457D-B09C-880A30DE7C16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351F5-7A24-44F8-B18E-1DA3E38458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21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351F5-7A24-44F8-B18E-1DA3E38458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3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351F5-7A24-44F8-B18E-1DA3E38458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840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351F5-7A24-44F8-B18E-1DA3E38458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46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351F5-7A24-44F8-B18E-1DA3E38458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3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351F5-7A24-44F8-B18E-1DA3E38458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5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351F5-7A24-44F8-B18E-1DA3E38458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7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351F5-7A24-44F8-B18E-1DA3E38458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065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351F5-7A24-44F8-B18E-1DA3E38458D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01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A0F63-197F-4523-8A46-7A62797F0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234D97-B702-457F-B9C9-1B8BE990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CB84-FAB6-4660-887E-6ACC557F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8FC0C-146F-474A-BEF8-199F5368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60771-051B-446D-AC95-97EFD123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9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02F4-6884-4A80-A8F7-DB7D83E5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FD5E93-571F-46B3-B8D7-75224BF70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AE387-7970-4F2A-A4E3-EB93420A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E1E7E-2499-42DC-8748-0D944EBC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1F541-DAEF-4D28-AA25-204704DB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5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3D3611-452B-4587-B476-6E522DA0E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989483-587C-4B81-B150-4D2338890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46C8F-A4FB-4F67-BDBB-06BB7BCC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3C9873-5B3D-415F-B730-218F9688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1ABF-3808-454E-A806-87006DCE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9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2BB9-8918-4E54-93F0-DECBC51B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FAB5A-8273-4000-88D3-66F21065F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858B1-9CF1-46B0-89F3-5931733A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CECF4-C6D1-45EB-B51C-59811B2D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077A9-84B0-4E04-A886-7BF5688C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A65BF-C90A-4318-84B9-0B925102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C2556-57CF-4B9E-A08F-B70FAB21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36C53-C277-4012-86F7-A88102EE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6723E-4F65-409E-B4EE-2FB05936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E3F788-C752-46EF-927C-BA085E17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3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34147-6E81-400C-9C82-31F255F4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A3589-BDB1-4D7D-A6CB-41507EC3E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9DF59A-3BEF-4C35-9FAD-A79718B06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EF2AC-29EC-424C-816C-EE6FB433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7BE1E-0DB4-4921-8766-04D707B3B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F253DD-BE61-4D2A-B750-6A82939F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0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56B46-2BB7-4866-AEAD-A966F5691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C7B45B-610E-4432-BCD9-0DDDE42B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830EB3-537E-4E55-8111-92103D095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1C9FEE-9676-462A-ADF7-48AFE30A5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2912D6-4661-4178-B1BF-B64B65038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E714FE-F312-4051-9E78-14F019F6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42F17E-ECCC-42B7-83E2-9447FD53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4D5DA0-31B5-4FC2-AD59-E3B2D705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6CF8B-6B5E-4A7C-A608-A3481839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B07AB1-AB85-4782-88D3-EB78522E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8E59AA-6069-478E-9BDD-F386DBB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F7EF54-5151-44BE-A2FE-4968B36F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0D2878-91B6-4A9A-8D4F-0E07EF33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A032A5-E8D6-4A4A-8BF9-66ACFB04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5B809-AA07-423C-A19C-F4930568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6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350B0-977E-4994-B6A4-BBC508C6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28CCC-B5F5-4757-8F76-84EB585B9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81B5C9-9931-44F3-9BDB-6396F178D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9BC159-D3B4-4928-ADD6-3CBD9EFEC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88827-4CC8-4618-8C80-BEC58E2E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E61C86-21D5-4169-83A6-2F365D4D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11DD4-3BC6-4377-B550-B89599E2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59255C-97FA-4B95-8FE0-70F84B211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907281-593E-42B9-8932-2EDAADF39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1C652-A676-40E4-980B-003C8F1A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A19F1-4685-4FEF-8E36-87836893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76977-D7F0-4544-992C-E36A370B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2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112C34-669E-467F-8E3D-64D18E77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FEB5C-397A-4733-B090-FBFE59F90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3CFE6-EA11-4F90-BFFF-F491F48BC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33DA8-53A3-4438-B9C9-DF2CF30F7AD4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90094-A495-4CF0-8515-FD96E3B7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229C2-9249-4847-B4FA-DC63F59E5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5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hyperlink" Target="founders_4/founders_4/budge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1.pn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gif"/><Relationship Id="rId18" Type="http://schemas.openxmlformats.org/officeDocument/2006/relationships/image" Target="../media/image20.png"/><Relationship Id="rId26" Type="http://schemas.openxmlformats.org/officeDocument/2006/relationships/image" Target="../media/image26.png"/><Relationship Id="rId3" Type="http://schemas.openxmlformats.org/officeDocument/2006/relationships/image" Target="../media/image8.gif"/><Relationship Id="rId21" Type="http://schemas.openxmlformats.org/officeDocument/2006/relationships/image" Target="../media/image22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5" Type="http://schemas.openxmlformats.org/officeDocument/2006/relationships/image" Target="../media/image25.png"/><Relationship Id="rId2" Type="http://schemas.openxmlformats.org/officeDocument/2006/relationships/image" Target="../media/image2.jpg"/><Relationship Id="rId16" Type="http://schemas.microsoft.com/office/2007/relationships/hdphoto" Target="../media/hdphoto5.wdp"/><Relationship Id="rId20" Type="http://schemas.microsoft.com/office/2007/relationships/hdphoto" Target="../media/hdphoto6.wdp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microsoft.com/office/2007/relationships/hdphoto" Target="../media/hdphoto4.wdp"/><Relationship Id="rId19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microsoft.com/office/2007/relationships/hdphoto" Target="../media/hdphoto7.wdp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키보드이(가) 표시된 사진&#10;&#10;자동 생성된 설명">
            <a:extLst>
              <a:ext uri="{FF2B5EF4-FFF2-40B4-BE49-F238E27FC236}">
                <a16:creationId xmlns:a16="http://schemas.microsoft.com/office/drawing/2014/main" id="{75260DF0-9907-4E78-9051-F0F707D7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04E603-47FD-48F1-8E19-750772121368}"/>
              </a:ext>
            </a:extLst>
          </p:cNvPr>
          <p:cNvSpPr/>
          <p:nvPr/>
        </p:nvSpPr>
        <p:spPr>
          <a:xfrm>
            <a:off x="-674370" y="-91440"/>
            <a:ext cx="13007340" cy="741807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DFBC6-E478-4118-88FD-D02ED65AD91C}"/>
              </a:ext>
            </a:extLst>
          </p:cNvPr>
          <p:cNvSpPr txBox="1"/>
          <p:nvPr/>
        </p:nvSpPr>
        <p:spPr>
          <a:xfrm>
            <a:off x="9959512" y="5320952"/>
            <a:ext cx="1935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2800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 수수료</a:t>
            </a:r>
            <a:r>
              <a:rPr lang="ko-KR" altLang="en-US" sz="1600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정현준</a:t>
            </a:r>
            <a:r>
              <a:rPr lang="en-US" altLang="ko-KR" sz="1600" dirty="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김  봄</a:t>
            </a:r>
            <a:r>
              <a:rPr lang="en-US" altLang="ko-KR" sz="1600" dirty="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김선진</a:t>
            </a:r>
            <a:endParaRPr lang="en-US" altLang="ko-KR" sz="1600" dirty="0">
              <a:solidFill>
                <a:schemeClr val="bg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김진성</a:t>
            </a:r>
            <a:r>
              <a:rPr lang="en-US" altLang="ko-KR" sz="1600" dirty="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임세윤</a:t>
            </a:r>
            <a:r>
              <a:rPr lang="en-US" altLang="ko-KR" sz="1600" dirty="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최예진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8284FA-4279-4B1E-ACCA-C6E316607716}"/>
              </a:ext>
            </a:extLst>
          </p:cNvPr>
          <p:cNvSpPr/>
          <p:nvPr/>
        </p:nvSpPr>
        <p:spPr>
          <a:xfrm>
            <a:off x="845820" y="897890"/>
            <a:ext cx="4411980" cy="4045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그 많던 </a:t>
            </a:r>
            <a:endParaRPr lang="en-US" altLang="ko-KR" sz="4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학생회비</a:t>
            </a:r>
            <a:r>
              <a:rPr lang="ko-KR" altLang="en-US" sz="4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는 </a:t>
            </a:r>
            <a:endParaRPr lang="en-US" altLang="ko-KR" sz="4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누가 다 </a:t>
            </a:r>
            <a:endParaRPr lang="en-US" altLang="ko-KR" sz="4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먹었을까</a:t>
            </a:r>
            <a:r>
              <a:rPr lang="en-US" altLang="ko-KR" sz="4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?</a:t>
            </a:r>
            <a:endParaRPr lang="ko-KR" altLang="en-US" sz="4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25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/>
          <p:cNvSpPr/>
          <p:nvPr/>
        </p:nvSpPr>
        <p:spPr>
          <a:xfrm>
            <a:off x="992418" y="3484591"/>
            <a:ext cx="1998425" cy="2033577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724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02760-5412-497F-9217-F2316107E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47" y="4802818"/>
            <a:ext cx="644277" cy="655610"/>
          </a:xfrm>
          <a:prstGeom prst="rect">
            <a:avLst/>
          </a:prstGeom>
        </p:spPr>
      </p:pic>
      <p:sp>
        <p:nvSpPr>
          <p:cNvPr id="5" name="화살표: 오른쪽 15">
            <a:extLst>
              <a:ext uri="{FF2B5EF4-FFF2-40B4-BE49-F238E27FC236}">
                <a16:creationId xmlns:a16="http://schemas.microsoft.com/office/drawing/2014/main" id="{72C5EA01-7464-4276-AAB8-E54B57C6C4C6}"/>
              </a:ext>
            </a:extLst>
          </p:cNvPr>
          <p:cNvSpPr/>
          <p:nvPr/>
        </p:nvSpPr>
        <p:spPr>
          <a:xfrm>
            <a:off x="3309114" y="3212808"/>
            <a:ext cx="997967" cy="45626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805D3-7E6B-471C-93F8-6137360A65E4}"/>
              </a:ext>
            </a:extLst>
          </p:cNvPr>
          <p:cNvSpPr txBox="1"/>
          <p:nvPr/>
        </p:nvSpPr>
        <p:spPr>
          <a:xfrm>
            <a:off x="3327469" y="2965839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예산 집행</a:t>
            </a:r>
          </a:p>
        </p:txBody>
      </p:sp>
      <p:sp>
        <p:nvSpPr>
          <p:cNvPr id="7" name="화살표: 오른쪽 17">
            <a:extLst>
              <a:ext uri="{FF2B5EF4-FFF2-40B4-BE49-F238E27FC236}">
                <a16:creationId xmlns:a16="http://schemas.microsoft.com/office/drawing/2014/main" id="{5DDAF312-E381-4D6E-91E3-68655C2CEE81}"/>
              </a:ext>
            </a:extLst>
          </p:cNvPr>
          <p:cNvSpPr/>
          <p:nvPr/>
        </p:nvSpPr>
        <p:spPr>
          <a:xfrm>
            <a:off x="3309114" y="3916043"/>
            <a:ext cx="997967" cy="45626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14767-AE71-4AA9-B0A3-597B23D1429C}"/>
              </a:ext>
            </a:extLst>
          </p:cNvPr>
          <p:cNvSpPr txBox="1"/>
          <p:nvPr/>
        </p:nvSpPr>
        <p:spPr>
          <a:xfrm>
            <a:off x="3257765" y="3669075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영수증 입력</a:t>
            </a:r>
          </a:p>
        </p:txBody>
      </p:sp>
      <p:sp>
        <p:nvSpPr>
          <p:cNvPr id="9" name="화살표: 오른쪽 19">
            <a:extLst>
              <a:ext uri="{FF2B5EF4-FFF2-40B4-BE49-F238E27FC236}">
                <a16:creationId xmlns:a16="http://schemas.microsoft.com/office/drawing/2014/main" id="{6028C3CC-95C9-4D92-AA5C-2BE2C5330DE2}"/>
              </a:ext>
            </a:extLst>
          </p:cNvPr>
          <p:cNvSpPr/>
          <p:nvPr/>
        </p:nvSpPr>
        <p:spPr>
          <a:xfrm>
            <a:off x="3318485" y="4619279"/>
            <a:ext cx="997967" cy="45626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27D6E-8A38-4152-BCFB-01075BB3DDF3}"/>
              </a:ext>
            </a:extLst>
          </p:cNvPr>
          <p:cNvSpPr txBox="1"/>
          <p:nvPr/>
        </p:nvSpPr>
        <p:spPr>
          <a:xfrm>
            <a:off x="3197994" y="436432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증빙자료 제출</a:t>
            </a:r>
          </a:p>
        </p:txBody>
      </p:sp>
      <p:sp>
        <p:nvSpPr>
          <p:cNvPr id="11" name="화살표: 오른쪽 23">
            <a:extLst>
              <a:ext uri="{FF2B5EF4-FFF2-40B4-BE49-F238E27FC236}">
                <a16:creationId xmlns:a16="http://schemas.microsoft.com/office/drawing/2014/main" id="{A05B9142-027E-42AD-A249-60617632F6ED}"/>
              </a:ext>
            </a:extLst>
          </p:cNvPr>
          <p:cNvSpPr/>
          <p:nvPr/>
        </p:nvSpPr>
        <p:spPr>
          <a:xfrm>
            <a:off x="3299743" y="5365309"/>
            <a:ext cx="997967" cy="45626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E0E69-3D01-49CD-971C-C71FEF0B823B}"/>
              </a:ext>
            </a:extLst>
          </p:cNvPr>
          <p:cNvSpPr txBox="1"/>
          <p:nvPr/>
        </p:nvSpPr>
        <p:spPr>
          <a:xfrm>
            <a:off x="3290371" y="5118340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사진 </a:t>
            </a:r>
            <a:r>
              <a:rPr lang="ko-KR" altLang="en-US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B777D5-FBCA-4133-BEF7-A6F985ED97E7}"/>
              </a:ext>
            </a:extLst>
          </p:cNvPr>
          <p:cNvSpPr/>
          <p:nvPr/>
        </p:nvSpPr>
        <p:spPr>
          <a:xfrm>
            <a:off x="4450388" y="3110720"/>
            <a:ext cx="424612" cy="2781320"/>
          </a:xfrm>
          <a:prstGeom prst="rect">
            <a:avLst/>
          </a:prstGeom>
          <a:solidFill>
            <a:schemeClr val="bg1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학교 행정실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615B98-A749-4D6B-9B25-BD3277CF83AC}"/>
              </a:ext>
            </a:extLst>
          </p:cNvPr>
          <p:cNvCxnSpPr>
            <a:cxnSpLocks/>
          </p:cNvCxnSpPr>
          <p:nvPr/>
        </p:nvCxnSpPr>
        <p:spPr>
          <a:xfrm flipV="1">
            <a:off x="5765808" y="2381090"/>
            <a:ext cx="10189" cy="4065844"/>
          </a:xfrm>
          <a:prstGeom prst="line">
            <a:avLst/>
          </a:prstGeom>
          <a:ln w="31750">
            <a:solidFill>
              <a:srgbClr val="0724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0A108E-2DA2-49F0-8F4E-C6D21AD51ACA}"/>
              </a:ext>
            </a:extLst>
          </p:cNvPr>
          <p:cNvSpPr txBox="1"/>
          <p:nvPr/>
        </p:nvSpPr>
        <p:spPr>
          <a:xfrm>
            <a:off x="2435242" y="1919425"/>
            <a:ext cx="1463862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7243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&lt;</a:t>
            </a:r>
            <a:r>
              <a:rPr lang="ko-KR" altLang="en-US" sz="2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개선 전</a:t>
            </a:r>
            <a:r>
              <a:rPr lang="en-US" altLang="ko-KR" sz="2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&gt;</a:t>
            </a:r>
            <a:endParaRPr lang="ko-KR" altLang="en-US" sz="2400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90EE4F-AF53-4D9C-A59B-696B8796B00F}"/>
              </a:ext>
            </a:extLst>
          </p:cNvPr>
          <p:cNvSpPr txBox="1"/>
          <p:nvPr/>
        </p:nvSpPr>
        <p:spPr>
          <a:xfrm>
            <a:off x="8494995" y="1934708"/>
            <a:ext cx="1462260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7243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&lt;</a:t>
            </a:r>
            <a:r>
              <a:rPr lang="ko-KR" altLang="en-US" sz="2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개선 후</a:t>
            </a:r>
            <a:r>
              <a:rPr lang="en-US" altLang="ko-KR" sz="2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&gt;</a:t>
            </a:r>
            <a:endParaRPr lang="ko-KR" altLang="en-US" sz="2400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9ED82B2-0E99-4CDE-B592-4C950A2791AC}"/>
              </a:ext>
            </a:extLst>
          </p:cNvPr>
          <p:cNvSpPr/>
          <p:nvPr/>
        </p:nvSpPr>
        <p:spPr>
          <a:xfrm>
            <a:off x="6472579" y="3161684"/>
            <a:ext cx="1908741" cy="1882402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724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C8914B3-280C-4AFE-818F-201074799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67" y="4406522"/>
            <a:ext cx="615364" cy="606872"/>
          </a:xfrm>
          <a:prstGeom prst="rect">
            <a:avLst/>
          </a:prstGeom>
        </p:spPr>
      </p:pic>
      <p:sp>
        <p:nvSpPr>
          <p:cNvPr id="17" name="화살표: 오른쪽 33">
            <a:extLst>
              <a:ext uri="{FF2B5EF4-FFF2-40B4-BE49-F238E27FC236}">
                <a16:creationId xmlns:a16="http://schemas.microsoft.com/office/drawing/2014/main" id="{FE6CB6ED-8562-4EE0-8B0B-23728ECDBE52}"/>
              </a:ext>
            </a:extLst>
          </p:cNvPr>
          <p:cNvSpPr/>
          <p:nvPr/>
        </p:nvSpPr>
        <p:spPr>
          <a:xfrm>
            <a:off x="8628574" y="3819657"/>
            <a:ext cx="1206974" cy="4223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FD69A8-1AC3-4A50-B872-DE1C05EC8A7E}"/>
              </a:ext>
            </a:extLst>
          </p:cNvPr>
          <p:cNvSpPr txBox="1"/>
          <p:nvPr/>
        </p:nvSpPr>
        <p:spPr>
          <a:xfrm>
            <a:off x="8487059" y="339282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AI</a:t>
            </a:r>
            <a:r>
              <a:rPr lang="ko-KR" altLang="en-US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를 활용한 </a:t>
            </a:r>
            <a:endParaRPr lang="en-US" altLang="ko-KR" sz="1400" dirty="0">
              <a:solidFill>
                <a:srgbClr val="07243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회계 처리 간소화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F0490-6F63-41B3-AA83-4A90AF1B0EB3}"/>
              </a:ext>
            </a:extLst>
          </p:cNvPr>
          <p:cNvSpPr/>
          <p:nvPr/>
        </p:nvSpPr>
        <p:spPr>
          <a:xfrm>
            <a:off x="10056908" y="3206472"/>
            <a:ext cx="1353070" cy="447961"/>
          </a:xfrm>
          <a:prstGeom prst="rect">
            <a:avLst/>
          </a:prstGeom>
          <a:solidFill>
            <a:schemeClr val="bg1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학교 행정실</a:t>
            </a: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230C4129-DF23-4A06-B722-60E0226D9A15}"/>
              </a:ext>
            </a:extLst>
          </p:cNvPr>
          <p:cNvSpPr/>
          <p:nvPr/>
        </p:nvSpPr>
        <p:spPr>
          <a:xfrm>
            <a:off x="10082803" y="3917376"/>
            <a:ext cx="1353069" cy="1352112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724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94276C0-5F51-4890-A195-E47DF538D0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881" y="4832727"/>
            <a:ext cx="442872" cy="436761"/>
          </a:xfrm>
          <a:prstGeom prst="rect">
            <a:avLst/>
          </a:prstGeom>
        </p:spPr>
      </p:pic>
      <p:cxnSp>
        <p:nvCxnSpPr>
          <p:cNvPr id="24" name="연결선: 꺾임 8">
            <a:extLst>
              <a:ext uri="{FF2B5EF4-FFF2-40B4-BE49-F238E27FC236}">
                <a16:creationId xmlns:a16="http://schemas.microsoft.com/office/drawing/2014/main" id="{25855903-89E8-4E4D-ACF9-0DC32547F04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14341" y="5171154"/>
            <a:ext cx="1980100" cy="974281"/>
          </a:xfrm>
          <a:prstGeom prst="bentConnector3">
            <a:avLst>
              <a:gd name="adj1" fmla="val 4835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11">
            <a:extLst>
              <a:ext uri="{FF2B5EF4-FFF2-40B4-BE49-F238E27FC236}">
                <a16:creationId xmlns:a16="http://schemas.microsoft.com/office/drawing/2014/main" id="{9B21E32C-575B-4743-8CCE-355066A8E9EA}"/>
              </a:ext>
            </a:extLst>
          </p:cNvPr>
          <p:cNvCxnSpPr>
            <a:cxnSpLocks/>
          </p:cNvCxnSpPr>
          <p:nvPr/>
        </p:nvCxnSpPr>
        <p:spPr>
          <a:xfrm rot="10800000">
            <a:off x="7392712" y="5158874"/>
            <a:ext cx="1470651" cy="985013"/>
          </a:xfrm>
          <a:prstGeom prst="bentConnector3">
            <a:avLst>
              <a:gd name="adj1" fmla="val 99878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132926F-52A0-444E-93E7-D926D57050C9}"/>
              </a:ext>
            </a:extLst>
          </p:cNvPr>
          <p:cNvSpPr txBox="1"/>
          <p:nvPr/>
        </p:nvSpPr>
        <p:spPr>
          <a:xfrm>
            <a:off x="8134153" y="5665980"/>
            <a:ext cx="2018847" cy="32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예산 집행 감시자 증가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5692371" y="255357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02-1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3836332" y="562269"/>
            <a:ext cx="4615366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회계 간소화를 통한 </a:t>
            </a: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효율성 증가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14E3A0-4EE1-46D1-83F1-1BDB508056CC}"/>
              </a:ext>
            </a:extLst>
          </p:cNvPr>
          <p:cNvGrpSpPr/>
          <p:nvPr/>
        </p:nvGrpSpPr>
        <p:grpSpPr>
          <a:xfrm>
            <a:off x="5783960" y="1295634"/>
            <a:ext cx="624079" cy="83708"/>
            <a:chOff x="5660310" y="1292140"/>
            <a:chExt cx="624079" cy="8370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D512-08AE-4C14-B158-9F52B6E86EE4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0C8F09B-C3B2-4235-9782-28BBE4E6E640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01557B5-7E9A-471E-BC0C-1F256BC73BDC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16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연결자 3"/>
          <p:cNvSpPr/>
          <p:nvPr/>
        </p:nvSpPr>
        <p:spPr>
          <a:xfrm>
            <a:off x="9667115" y="2886888"/>
            <a:ext cx="2160000" cy="2160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724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0969" y="2884667"/>
            <a:ext cx="21277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학생회비 결제내역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98958" y="4635249"/>
            <a:ext cx="154940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학생회비 </a:t>
            </a:r>
            <a:endParaRPr lang="en-US" altLang="ko-KR" sz="2000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납부율</a:t>
            </a:r>
            <a:r>
              <a:rPr lang="ko-KR" altLang="en-US" sz="20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증가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30048" y="2884667"/>
            <a:ext cx="17668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투명성</a:t>
            </a:r>
            <a:r>
              <a:rPr lang="en-US" altLang="ko-KR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접근성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7413" y="4589082"/>
            <a:ext cx="6417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신뢰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64885" y="2886887"/>
            <a:ext cx="2160000" cy="2160000"/>
            <a:chOff x="364885" y="2886887"/>
            <a:chExt cx="2160000" cy="2160000"/>
          </a:xfrm>
        </p:grpSpPr>
        <p:sp>
          <p:nvSpPr>
            <p:cNvPr id="3" name="순서도: 연결자 2"/>
            <p:cNvSpPr/>
            <p:nvPr/>
          </p:nvSpPr>
          <p:spPr>
            <a:xfrm>
              <a:off x="364885" y="2886887"/>
              <a:ext cx="2160000" cy="216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07243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800" dirty="0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학생회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02760-5412-497F-9217-F2316107E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520" y="4287065"/>
              <a:ext cx="696368" cy="69636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A464642-60D2-4480-9FAE-7162AFEBDA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34" y="4285707"/>
            <a:ext cx="697726" cy="697726"/>
          </a:xfrm>
          <a:prstGeom prst="rect">
            <a:avLst/>
          </a:prstGeom>
        </p:spPr>
      </p:pic>
      <p:sp>
        <p:nvSpPr>
          <p:cNvPr id="12" name="화살표: 오른쪽 2">
            <a:extLst>
              <a:ext uri="{FF2B5EF4-FFF2-40B4-BE49-F238E27FC236}">
                <a16:creationId xmlns:a16="http://schemas.microsoft.com/office/drawing/2014/main" id="{C3CE4515-433C-4B60-BBD5-798DC77180BD}"/>
              </a:ext>
            </a:extLst>
          </p:cNvPr>
          <p:cNvSpPr/>
          <p:nvPr/>
        </p:nvSpPr>
        <p:spPr>
          <a:xfrm>
            <a:off x="2787895" y="3391966"/>
            <a:ext cx="2050812" cy="484632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3" name="화살표: 오른쪽 24">
            <a:extLst>
              <a:ext uri="{FF2B5EF4-FFF2-40B4-BE49-F238E27FC236}">
                <a16:creationId xmlns:a16="http://schemas.microsoft.com/office/drawing/2014/main" id="{CC12F682-7A71-49D8-B0CE-520A0E407DF5}"/>
              </a:ext>
            </a:extLst>
          </p:cNvPr>
          <p:cNvSpPr/>
          <p:nvPr/>
        </p:nvSpPr>
        <p:spPr>
          <a:xfrm>
            <a:off x="7422878" y="3391966"/>
            <a:ext cx="2050812" cy="484632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" name="화살표: 오른쪽 25">
            <a:extLst>
              <a:ext uri="{FF2B5EF4-FFF2-40B4-BE49-F238E27FC236}">
                <a16:creationId xmlns:a16="http://schemas.microsoft.com/office/drawing/2014/main" id="{DD6E0EAC-B96B-45DC-ABE3-E1823753E073}"/>
              </a:ext>
            </a:extLst>
          </p:cNvPr>
          <p:cNvSpPr/>
          <p:nvPr/>
        </p:nvSpPr>
        <p:spPr>
          <a:xfrm rot="10800000">
            <a:off x="7422878" y="3990524"/>
            <a:ext cx="2050812" cy="484632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화살표: 오른쪽 26">
            <a:extLst>
              <a:ext uri="{FF2B5EF4-FFF2-40B4-BE49-F238E27FC236}">
                <a16:creationId xmlns:a16="http://schemas.microsoft.com/office/drawing/2014/main" id="{46E99FCB-5F54-4E4B-848F-C3831ABE9B09}"/>
              </a:ext>
            </a:extLst>
          </p:cNvPr>
          <p:cNvSpPr/>
          <p:nvPr/>
        </p:nvSpPr>
        <p:spPr>
          <a:xfrm rot="10800000">
            <a:off x="2749432" y="3990524"/>
            <a:ext cx="2050812" cy="484632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5660311" y="255357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02-2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3629619" y="581476"/>
            <a:ext cx="4932761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블록화를 통한 투명성 보장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662C4D8-386C-4357-B2D7-A42A1CD9B376}"/>
              </a:ext>
            </a:extLst>
          </p:cNvPr>
          <p:cNvGrpSpPr/>
          <p:nvPr/>
        </p:nvGrpSpPr>
        <p:grpSpPr>
          <a:xfrm>
            <a:off x="5783960" y="1295634"/>
            <a:ext cx="624079" cy="83708"/>
            <a:chOff x="5660310" y="1292140"/>
            <a:chExt cx="624079" cy="8370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61F079C-2824-4764-94C1-55FE9836A606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9BAAAE1-30D5-405E-8D4D-FB0D9F289601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AE9C6B0-4605-415A-B0BA-CFB05C7793C3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1A7335-B36A-482D-ABFE-C14AA22A897A}"/>
              </a:ext>
            </a:extLst>
          </p:cNvPr>
          <p:cNvGrpSpPr/>
          <p:nvPr/>
        </p:nvGrpSpPr>
        <p:grpSpPr>
          <a:xfrm>
            <a:off x="5172153" y="3087464"/>
            <a:ext cx="2067547" cy="1578268"/>
            <a:chOff x="5128821" y="3175572"/>
            <a:chExt cx="2067547" cy="1578268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D34DDD3-5722-4D44-8F0C-CB6012BDA733}"/>
                </a:ext>
              </a:extLst>
            </p:cNvPr>
            <p:cNvGrpSpPr/>
            <p:nvPr/>
          </p:nvGrpSpPr>
          <p:grpSpPr>
            <a:xfrm>
              <a:off x="5251363" y="3856105"/>
              <a:ext cx="1300632" cy="582909"/>
              <a:chOff x="1831848" y="557471"/>
              <a:chExt cx="2606619" cy="107130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AE68B83E-B605-41E7-B24C-F1D52E65898A}"/>
                  </a:ext>
                </a:extLst>
              </p:cNvPr>
              <p:cNvGrpSpPr/>
              <p:nvPr/>
            </p:nvGrpSpPr>
            <p:grpSpPr>
              <a:xfrm>
                <a:off x="1851253" y="557471"/>
                <a:ext cx="450558" cy="322319"/>
                <a:chOff x="1866492" y="505780"/>
                <a:chExt cx="512164" cy="366391"/>
              </a:xfrm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6470BA92-2A09-451F-B6E1-E1EA8CF7FD7A}"/>
                    </a:ext>
                  </a:extLst>
                </p:cNvPr>
                <p:cNvSpPr/>
                <p:nvPr/>
              </p:nvSpPr>
              <p:spPr>
                <a:xfrm>
                  <a:off x="1866492" y="505780"/>
                  <a:ext cx="256082" cy="36639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AC127050-059F-489A-AAB0-43F187F45BBB}"/>
                    </a:ext>
                  </a:extLst>
                </p:cNvPr>
                <p:cNvSpPr/>
                <p:nvPr/>
              </p:nvSpPr>
              <p:spPr>
                <a:xfrm>
                  <a:off x="2122574" y="505780"/>
                  <a:ext cx="256082" cy="36639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F50CDA17-C29B-4C95-815B-283BAEE9484B}"/>
                    </a:ext>
                  </a:extLst>
                </p:cNvPr>
                <p:cNvSpPr/>
                <p:nvPr/>
              </p:nvSpPr>
              <p:spPr>
                <a:xfrm>
                  <a:off x="1866492" y="570785"/>
                  <a:ext cx="106471" cy="152335"/>
                </a:xfrm>
                <a:prstGeom prst="ellipse">
                  <a:avLst/>
                </a:prstGeom>
                <a:solidFill>
                  <a:srgbClr val="0F4C8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48714F2C-7E6B-40F7-842F-AA0CF3F2E2ED}"/>
                    </a:ext>
                  </a:extLst>
                </p:cNvPr>
                <p:cNvSpPr/>
                <p:nvPr/>
              </p:nvSpPr>
              <p:spPr>
                <a:xfrm>
                  <a:off x="2122574" y="570785"/>
                  <a:ext cx="106471" cy="152335"/>
                </a:xfrm>
                <a:prstGeom prst="ellipse">
                  <a:avLst/>
                </a:prstGeom>
                <a:solidFill>
                  <a:srgbClr val="0F4C8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495F34DB-66EC-464E-A00C-B8E496A45E04}"/>
                  </a:ext>
                </a:extLst>
              </p:cNvPr>
              <p:cNvSpPr/>
              <p:nvPr/>
            </p:nvSpPr>
            <p:spPr>
              <a:xfrm>
                <a:off x="1831848" y="880374"/>
                <a:ext cx="104180" cy="740198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4FAB5DE-6248-425A-A32E-95A72723A6AA}"/>
                  </a:ext>
                </a:extLst>
              </p:cNvPr>
              <p:cNvSpPr/>
              <p:nvPr/>
            </p:nvSpPr>
            <p:spPr>
              <a:xfrm>
                <a:off x="2531797" y="880374"/>
                <a:ext cx="104180" cy="740198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485CD83-5061-4A96-A875-9507E1E8B0CD}"/>
                  </a:ext>
                </a:extLst>
              </p:cNvPr>
              <p:cNvSpPr/>
              <p:nvPr/>
            </p:nvSpPr>
            <p:spPr>
              <a:xfrm rot="16200000">
                <a:off x="2119883" y="592338"/>
                <a:ext cx="98436" cy="674504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CA50E01-F9D7-4301-BE20-A45C59ECF47D}"/>
                  </a:ext>
                </a:extLst>
              </p:cNvPr>
              <p:cNvSpPr/>
              <p:nvPr/>
            </p:nvSpPr>
            <p:spPr>
              <a:xfrm rot="16200000">
                <a:off x="2119883" y="1242303"/>
                <a:ext cx="98436" cy="674504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E29E6EA-95C3-48EC-A73F-566CAF2D56EC}"/>
                  </a:ext>
                </a:extLst>
              </p:cNvPr>
              <p:cNvSpPr/>
              <p:nvPr/>
            </p:nvSpPr>
            <p:spPr>
              <a:xfrm rot="16200000">
                <a:off x="2586761" y="1118449"/>
                <a:ext cx="98436" cy="208362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13BD6617-E413-4871-B039-3AA5ED618476}"/>
                  </a:ext>
                </a:extLst>
              </p:cNvPr>
              <p:cNvSpPr/>
              <p:nvPr/>
            </p:nvSpPr>
            <p:spPr>
              <a:xfrm>
                <a:off x="3534003" y="880374"/>
                <a:ext cx="104180" cy="740198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045D0CD4-A388-41C0-B03D-5C218CE1C8A9}"/>
                  </a:ext>
                </a:extLst>
              </p:cNvPr>
              <p:cNvSpPr/>
              <p:nvPr/>
            </p:nvSpPr>
            <p:spPr>
              <a:xfrm>
                <a:off x="4230106" y="880374"/>
                <a:ext cx="104180" cy="740198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2FCDE66-F0D2-4E42-8D18-10FB862EB857}"/>
                  </a:ext>
                </a:extLst>
              </p:cNvPr>
              <p:cNvSpPr/>
              <p:nvPr/>
            </p:nvSpPr>
            <p:spPr>
              <a:xfrm rot="16200000">
                <a:off x="3822037" y="592338"/>
                <a:ext cx="98436" cy="674504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6D267EA-4838-4D7B-A296-E7304DFE688A}"/>
                  </a:ext>
                </a:extLst>
              </p:cNvPr>
              <p:cNvSpPr/>
              <p:nvPr/>
            </p:nvSpPr>
            <p:spPr>
              <a:xfrm rot="16200000">
                <a:off x="3822037" y="1242302"/>
                <a:ext cx="98436" cy="674504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AC9FA5E-5B52-41AA-B2A5-EC414FF740B7}"/>
                  </a:ext>
                </a:extLst>
              </p:cNvPr>
              <p:cNvSpPr/>
              <p:nvPr/>
            </p:nvSpPr>
            <p:spPr>
              <a:xfrm rot="16200000">
                <a:off x="4285068" y="1118449"/>
                <a:ext cx="98436" cy="208362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22AA25E-FABE-44EC-90D6-065D2E5CEB2F}"/>
                  </a:ext>
                </a:extLst>
              </p:cNvPr>
              <p:cNvSpPr/>
              <p:nvPr/>
            </p:nvSpPr>
            <p:spPr>
              <a:xfrm rot="5400000">
                <a:off x="3081546" y="1010617"/>
                <a:ext cx="87278" cy="738776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029D679A-ED12-4DA1-9039-8BAE0FA2C646}"/>
                  </a:ext>
                </a:extLst>
              </p:cNvPr>
              <p:cNvSpPr/>
              <p:nvPr/>
            </p:nvSpPr>
            <p:spPr>
              <a:xfrm rot="5400000">
                <a:off x="3073805" y="1201669"/>
                <a:ext cx="104180" cy="740198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B0AF8A0-8029-4C70-B95A-B62473F1C5A8}"/>
                  </a:ext>
                </a:extLst>
              </p:cNvPr>
              <p:cNvSpPr/>
              <p:nvPr/>
            </p:nvSpPr>
            <p:spPr>
              <a:xfrm>
                <a:off x="2755797" y="861147"/>
                <a:ext cx="98436" cy="562496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BCFD086-C3CA-4146-B189-C13A5B2F7DB9}"/>
                  </a:ext>
                </a:extLst>
              </p:cNvPr>
              <p:cNvSpPr/>
              <p:nvPr/>
            </p:nvSpPr>
            <p:spPr>
              <a:xfrm>
                <a:off x="3104521" y="1404835"/>
                <a:ext cx="98436" cy="208362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0B7C920-A31E-4D84-B798-3C35A4A42C8D}"/>
                  </a:ext>
                </a:extLst>
              </p:cNvPr>
              <p:cNvSpPr/>
              <p:nvPr/>
            </p:nvSpPr>
            <p:spPr>
              <a:xfrm>
                <a:off x="3396136" y="861146"/>
                <a:ext cx="98436" cy="562496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AB33527-97CF-4580-9188-0BB0B8DC52B2}"/>
                  </a:ext>
                </a:extLst>
              </p:cNvPr>
              <p:cNvSpPr/>
              <p:nvPr/>
            </p:nvSpPr>
            <p:spPr>
              <a:xfrm rot="5400000">
                <a:off x="3063229" y="736986"/>
                <a:ext cx="100718" cy="715592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5BBC627-C4EA-4403-BC94-DDF6888AE248}"/>
                </a:ext>
              </a:extLst>
            </p:cNvPr>
            <p:cNvGrpSpPr/>
            <p:nvPr/>
          </p:nvGrpSpPr>
          <p:grpSpPr>
            <a:xfrm>
              <a:off x="5128821" y="3175572"/>
              <a:ext cx="2067547" cy="1578268"/>
              <a:chOff x="6451600" y="747363"/>
              <a:chExt cx="1551967" cy="1101757"/>
            </a:xfrm>
          </p:grpSpPr>
          <p:sp>
            <p:nvSpPr>
              <p:cNvPr id="47" name="정육면체 46">
                <a:extLst>
                  <a:ext uri="{FF2B5EF4-FFF2-40B4-BE49-F238E27FC236}">
                    <a16:creationId xmlns:a16="http://schemas.microsoft.com/office/drawing/2014/main" id="{E0E8B261-94AA-4AA1-9688-A3D14D2422CA}"/>
                  </a:ext>
                </a:extLst>
              </p:cNvPr>
              <p:cNvSpPr/>
              <p:nvPr/>
            </p:nvSpPr>
            <p:spPr>
              <a:xfrm>
                <a:off x="6451600" y="792480"/>
                <a:ext cx="1412240" cy="1056640"/>
              </a:xfrm>
              <a:prstGeom prst="cube">
                <a:avLst>
                  <a:gd name="adj" fmla="val 25178"/>
                </a:avLst>
              </a:prstGeom>
              <a:noFill/>
              <a:ln w="25400">
                <a:solidFill>
                  <a:srgbClr val="0724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8A58D-8C82-47CA-8940-D2367FBB0462}"/>
                  </a:ext>
                </a:extLst>
              </p:cNvPr>
              <p:cNvSpPr txBox="1"/>
              <p:nvPr/>
            </p:nvSpPr>
            <p:spPr>
              <a:xfrm>
                <a:off x="6764047" y="747363"/>
                <a:ext cx="1239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Block</a:t>
                </a:r>
                <a:endParaRPr lang="ko-KR" altLang="en-US" sz="24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23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6555317" y="1925911"/>
            <a:ext cx="1843398" cy="1351548"/>
            <a:chOff x="7817601" y="2976427"/>
            <a:chExt cx="1843398" cy="1351548"/>
          </a:xfrm>
        </p:grpSpPr>
        <p:grpSp>
          <p:nvGrpSpPr>
            <p:cNvPr id="41" name="그룹 40"/>
            <p:cNvGrpSpPr/>
            <p:nvPr/>
          </p:nvGrpSpPr>
          <p:grpSpPr>
            <a:xfrm>
              <a:off x="7817601" y="2976427"/>
              <a:ext cx="1843398" cy="1351548"/>
              <a:chOff x="6451600" y="747363"/>
              <a:chExt cx="1551967" cy="1101757"/>
            </a:xfrm>
          </p:grpSpPr>
          <p:sp>
            <p:nvSpPr>
              <p:cNvPr id="39" name="정육면체 38"/>
              <p:cNvSpPr/>
              <p:nvPr/>
            </p:nvSpPr>
            <p:spPr>
              <a:xfrm>
                <a:off x="6451600" y="792480"/>
                <a:ext cx="1412240" cy="1056640"/>
              </a:xfrm>
              <a:prstGeom prst="cube">
                <a:avLst>
                  <a:gd name="adj" fmla="val 25178"/>
                </a:avLst>
              </a:prstGeom>
              <a:noFill/>
              <a:ln w="25400">
                <a:solidFill>
                  <a:srgbClr val="0724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764047" y="747363"/>
                <a:ext cx="1239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Block</a:t>
                </a:r>
                <a:endParaRPr lang="ko-KR" altLang="en-US" sz="24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971033" y="3481348"/>
              <a:ext cx="128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텍스트</a:t>
              </a:r>
              <a:endParaRPr lang="en-US" altLang="ko-KR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  <a:p>
              <a:r>
                <a:rPr lang="ko-KR" altLang="en-US" sz="24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-205616" y="2541741"/>
            <a:ext cx="3206871" cy="1800000"/>
            <a:chOff x="-155671" y="2729999"/>
            <a:chExt cx="3206871" cy="1800000"/>
          </a:xfrm>
        </p:grpSpPr>
        <p:grpSp>
          <p:nvGrpSpPr>
            <p:cNvPr id="34" name="그룹 33"/>
            <p:cNvGrpSpPr/>
            <p:nvPr/>
          </p:nvGrpSpPr>
          <p:grpSpPr>
            <a:xfrm>
              <a:off x="547765" y="2729999"/>
              <a:ext cx="1800000" cy="1800000"/>
              <a:chOff x="364884" y="2886888"/>
              <a:chExt cx="2056451" cy="1979715"/>
            </a:xfrm>
          </p:grpSpPr>
          <p:sp>
            <p:nvSpPr>
              <p:cNvPr id="35" name="순서도: 연결자 34"/>
              <p:cNvSpPr/>
              <p:nvPr/>
            </p:nvSpPr>
            <p:spPr>
              <a:xfrm>
                <a:off x="364884" y="2886888"/>
                <a:ext cx="2056451" cy="197971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7243F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8F02760-5412-497F-9217-F2316107E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482" y="4170233"/>
                <a:ext cx="696368" cy="696368"/>
              </a:xfrm>
              <a:prstGeom prst="rect">
                <a:avLst/>
              </a:prstGeom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-155671" y="3004294"/>
              <a:ext cx="32068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학생회</a:t>
              </a:r>
              <a:endParaRPr lang="en-US" altLang="ko-KR" sz="28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  <a:p>
              <a:pPr algn="ctr"/>
              <a:r>
                <a:rPr lang="ko-KR" altLang="en-US" sz="2800" dirty="0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물건 구매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3691286" y="2256743"/>
            <a:ext cx="1483360" cy="908762"/>
          </a:xfrm>
          <a:prstGeom prst="rect">
            <a:avLst/>
          </a:prstGeom>
          <a:solidFill>
            <a:schemeClr val="bg1"/>
          </a:solidFill>
          <a:ln w="22225"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결제 </a:t>
            </a:r>
            <a:endParaRPr lang="en-US" altLang="ko-KR" sz="2400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영수증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691286" y="4078606"/>
            <a:ext cx="1483360" cy="908762"/>
          </a:xfrm>
          <a:prstGeom prst="rect">
            <a:avLst/>
          </a:prstGeom>
          <a:solidFill>
            <a:schemeClr val="bg1"/>
          </a:solidFill>
          <a:ln w="22225"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실시간</a:t>
            </a:r>
            <a:endParaRPr lang="en-US" altLang="ko-KR" sz="2400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카메라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6472334" y="3623530"/>
            <a:ext cx="1843398" cy="1351548"/>
            <a:chOff x="7817601" y="2976427"/>
            <a:chExt cx="1843398" cy="1351548"/>
          </a:xfrm>
        </p:grpSpPr>
        <p:grpSp>
          <p:nvGrpSpPr>
            <p:cNvPr id="51" name="그룹 50"/>
            <p:cNvGrpSpPr/>
            <p:nvPr/>
          </p:nvGrpSpPr>
          <p:grpSpPr>
            <a:xfrm>
              <a:off x="7817601" y="2976427"/>
              <a:ext cx="1843398" cy="1351548"/>
              <a:chOff x="6451600" y="747363"/>
              <a:chExt cx="1551967" cy="1101757"/>
            </a:xfrm>
          </p:grpSpPr>
          <p:sp>
            <p:nvSpPr>
              <p:cNvPr id="53" name="정육면체 52"/>
              <p:cNvSpPr/>
              <p:nvPr/>
            </p:nvSpPr>
            <p:spPr>
              <a:xfrm>
                <a:off x="6451600" y="792480"/>
                <a:ext cx="1412240" cy="1056640"/>
              </a:xfrm>
              <a:prstGeom prst="cube">
                <a:avLst>
                  <a:gd name="adj" fmla="val 25178"/>
                </a:avLst>
              </a:prstGeom>
              <a:noFill/>
              <a:ln w="25400">
                <a:solidFill>
                  <a:srgbClr val="0724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764047" y="747363"/>
                <a:ext cx="1239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Block</a:t>
                </a:r>
                <a:endParaRPr lang="ko-KR" altLang="en-US" sz="24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7971033" y="3481348"/>
              <a:ext cx="128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텍스트</a:t>
              </a:r>
              <a:endParaRPr lang="en-US" altLang="ko-KR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  <a:p>
              <a:r>
                <a:rPr lang="ko-KR" altLang="en-US" sz="24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</a:t>
              </a:r>
            </a:p>
          </p:txBody>
        </p:sp>
      </p:grpSp>
      <p:cxnSp>
        <p:nvCxnSpPr>
          <p:cNvPr id="71" name="직선 연결선 70"/>
          <p:cNvCxnSpPr/>
          <p:nvPr/>
        </p:nvCxnSpPr>
        <p:spPr>
          <a:xfrm>
            <a:off x="8360028" y="2638993"/>
            <a:ext cx="838035" cy="742273"/>
          </a:xfrm>
          <a:prstGeom prst="line">
            <a:avLst/>
          </a:prstGeom>
          <a:ln w="28575">
            <a:solidFill>
              <a:srgbClr val="0724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9583225" y="2638993"/>
            <a:ext cx="1843398" cy="1351548"/>
            <a:chOff x="7817601" y="2976427"/>
            <a:chExt cx="1843398" cy="1351548"/>
          </a:xfrm>
        </p:grpSpPr>
        <p:grpSp>
          <p:nvGrpSpPr>
            <p:cNvPr id="75" name="그룹 74"/>
            <p:cNvGrpSpPr/>
            <p:nvPr/>
          </p:nvGrpSpPr>
          <p:grpSpPr>
            <a:xfrm>
              <a:off x="7817601" y="2976427"/>
              <a:ext cx="1843398" cy="1351548"/>
              <a:chOff x="6451600" y="747363"/>
              <a:chExt cx="1551967" cy="1101757"/>
            </a:xfrm>
          </p:grpSpPr>
          <p:sp>
            <p:nvSpPr>
              <p:cNvPr id="77" name="정육면체 76"/>
              <p:cNvSpPr/>
              <p:nvPr/>
            </p:nvSpPr>
            <p:spPr>
              <a:xfrm>
                <a:off x="6451600" y="792480"/>
                <a:ext cx="1412240" cy="1056640"/>
              </a:xfrm>
              <a:prstGeom prst="cube">
                <a:avLst>
                  <a:gd name="adj" fmla="val 25178"/>
                </a:avLst>
              </a:prstGeom>
              <a:noFill/>
              <a:ln w="25400">
                <a:solidFill>
                  <a:srgbClr val="0724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764047" y="747363"/>
                <a:ext cx="1239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Block</a:t>
                </a:r>
                <a:endParaRPr lang="ko-KR" altLang="en-US" sz="24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971033" y="3481348"/>
              <a:ext cx="128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일치</a:t>
              </a:r>
              <a:r>
                <a:rPr lang="en-US" altLang="ko-KR" sz="24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/</a:t>
              </a:r>
            </a:p>
            <a:p>
              <a:r>
                <a:rPr lang="ko-KR" altLang="en-US" sz="24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불일치</a:t>
              </a:r>
            </a:p>
          </p:txBody>
        </p:sp>
      </p:grpSp>
      <p:sp>
        <p:nvSpPr>
          <p:cNvPr id="79" name="화살표: 오른쪽 2">
            <a:extLst>
              <a:ext uri="{FF2B5EF4-FFF2-40B4-BE49-F238E27FC236}">
                <a16:creationId xmlns:a16="http://schemas.microsoft.com/office/drawing/2014/main" id="{C3CE4515-433C-4B60-BBD5-798DC77180BD}"/>
              </a:ext>
            </a:extLst>
          </p:cNvPr>
          <p:cNvSpPr/>
          <p:nvPr/>
        </p:nvSpPr>
        <p:spPr>
          <a:xfrm rot="5400000">
            <a:off x="9825392" y="4491397"/>
            <a:ext cx="1036766" cy="379506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626979" y="5425265"/>
            <a:ext cx="1433592" cy="707886"/>
          </a:xfrm>
          <a:prstGeom prst="rect">
            <a:avLst/>
          </a:prstGeom>
          <a:noFill/>
          <a:ln w="25400">
            <a:solidFill>
              <a:srgbClr val="0724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학생에게 </a:t>
            </a:r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20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알람</a:t>
            </a:r>
            <a:endParaRPr lang="ko-KR" altLang="en-US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950961" y="4207400"/>
            <a:ext cx="1274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pPr algn="r"/>
            <a:r>
              <a:rPr lang="ko-KR" altLang="en-US" sz="16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불일치</a:t>
            </a:r>
            <a:endParaRPr lang="en-US" altLang="ko-KR" sz="16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r"/>
            <a:r>
              <a:rPr lang="en-US" altLang="ko-KR" sz="16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3</a:t>
            </a:r>
            <a:r>
              <a:rPr lang="ko-KR" altLang="en-US" sz="16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번 이상 </a:t>
            </a:r>
            <a:endParaRPr lang="en-US" altLang="ko-KR" sz="16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r"/>
            <a:r>
              <a:rPr lang="ko-KR" altLang="en-US" sz="16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발생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5391233" y="2162748"/>
            <a:ext cx="1100124" cy="653288"/>
            <a:chOff x="4808785" y="2253754"/>
            <a:chExt cx="1100124" cy="653288"/>
          </a:xfrm>
        </p:grpSpPr>
        <p:sp>
          <p:nvSpPr>
            <p:cNvPr id="37" name="화살표: 오른쪽 2">
              <a:extLst>
                <a:ext uri="{FF2B5EF4-FFF2-40B4-BE49-F238E27FC236}">
                  <a16:creationId xmlns:a16="http://schemas.microsoft.com/office/drawing/2014/main" id="{C3CE4515-433C-4B60-BBD5-798DC77180BD}"/>
                </a:ext>
              </a:extLst>
            </p:cNvPr>
            <p:cNvSpPr/>
            <p:nvPr/>
          </p:nvSpPr>
          <p:spPr>
            <a:xfrm>
              <a:off x="4808785" y="2552957"/>
              <a:ext cx="956613" cy="354085"/>
            </a:xfrm>
            <a:prstGeom prst="rightArrow">
              <a:avLst/>
            </a:prstGeom>
            <a:solidFill>
              <a:srgbClr val="07243F"/>
            </a:solidFill>
            <a:ln>
              <a:solidFill>
                <a:srgbClr val="0724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                                                                                                </a:t>
              </a:r>
              <a:endPara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895641" y="2253754"/>
              <a:ext cx="1013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추출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5391233" y="4015777"/>
            <a:ext cx="1100124" cy="653288"/>
            <a:chOff x="4808785" y="2253754"/>
            <a:chExt cx="1100124" cy="653288"/>
          </a:xfrm>
        </p:grpSpPr>
        <p:sp>
          <p:nvSpPr>
            <p:cNvPr id="85" name="화살표: 오른쪽 2">
              <a:extLst>
                <a:ext uri="{FF2B5EF4-FFF2-40B4-BE49-F238E27FC236}">
                  <a16:creationId xmlns:a16="http://schemas.microsoft.com/office/drawing/2014/main" id="{C3CE4515-433C-4B60-BBD5-798DC77180BD}"/>
                </a:ext>
              </a:extLst>
            </p:cNvPr>
            <p:cNvSpPr/>
            <p:nvPr/>
          </p:nvSpPr>
          <p:spPr>
            <a:xfrm>
              <a:off x="4808785" y="2552957"/>
              <a:ext cx="956613" cy="354085"/>
            </a:xfrm>
            <a:prstGeom prst="rightArrow">
              <a:avLst/>
            </a:prstGeom>
            <a:solidFill>
              <a:srgbClr val="07243F"/>
            </a:solidFill>
            <a:ln>
              <a:solidFill>
                <a:srgbClr val="0724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                                                                                                </a:t>
              </a:r>
              <a:endPara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895641" y="2253754"/>
              <a:ext cx="1013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추출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8374254" y="3181211"/>
            <a:ext cx="101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비교</a:t>
            </a:r>
          </a:p>
        </p:txBody>
      </p:sp>
      <p:sp>
        <p:nvSpPr>
          <p:cNvPr id="88" name="화살표: 오른쪽 2">
            <a:extLst>
              <a:ext uri="{FF2B5EF4-FFF2-40B4-BE49-F238E27FC236}">
                <a16:creationId xmlns:a16="http://schemas.microsoft.com/office/drawing/2014/main" id="{C3CE4515-433C-4B60-BBD5-798DC77180BD}"/>
              </a:ext>
            </a:extLst>
          </p:cNvPr>
          <p:cNvSpPr/>
          <p:nvPr/>
        </p:nvSpPr>
        <p:spPr>
          <a:xfrm>
            <a:off x="2434341" y="2390746"/>
            <a:ext cx="1035000" cy="489899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                                                                                         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0" name="화살표: 오른쪽 2">
            <a:extLst>
              <a:ext uri="{FF2B5EF4-FFF2-40B4-BE49-F238E27FC236}">
                <a16:creationId xmlns:a16="http://schemas.microsoft.com/office/drawing/2014/main" id="{C3CE4515-433C-4B60-BBD5-798DC77180BD}"/>
              </a:ext>
            </a:extLst>
          </p:cNvPr>
          <p:cNvSpPr/>
          <p:nvPr/>
        </p:nvSpPr>
        <p:spPr>
          <a:xfrm>
            <a:off x="2451397" y="4162766"/>
            <a:ext cx="1017944" cy="489899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                                                                                         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5662716" y="255357"/>
            <a:ext cx="84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02-3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4375922" y="510420"/>
            <a:ext cx="3583032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지출 내역 대조 프로세스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8366273" y="3363698"/>
            <a:ext cx="838035" cy="742273"/>
          </a:xfrm>
          <a:prstGeom prst="line">
            <a:avLst/>
          </a:prstGeom>
          <a:ln w="28575">
            <a:solidFill>
              <a:srgbClr val="0724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2FB200E-7F7E-44FC-A5BE-5DDED776BB05}"/>
              </a:ext>
            </a:extLst>
          </p:cNvPr>
          <p:cNvGrpSpPr/>
          <p:nvPr/>
        </p:nvGrpSpPr>
        <p:grpSpPr>
          <a:xfrm>
            <a:off x="5783960" y="1295634"/>
            <a:ext cx="624079" cy="83708"/>
            <a:chOff x="5660310" y="1292140"/>
            <a:chExt cx="624079" cy="83708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B93957B-DC9B-4208-8C3A-E5D271525419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BFFBB6F-BA17-4256-8F79-D8723B192027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AE3B6CB-F151-409F-B00D-56E7ACEF69B0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74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826A51B-CF97-4DB9-8866-7A44EB967F57}"/>
              </a:ext>
            </a:extLst>
          </p:cNvPr>
          <p:cNvSpPr txBox="1"/>
          <p:nvPr/>
        </p:nvSpPr>
        <p:spPr>
          <a:xfrm>
            <a:off x="5649892" y="255357"/>
            <a:ext cx="873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02-4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1C49A6-AA21-4210-A8BB-1FBBFDA34DFC}"/>
              </a:ext>
            </a:extLst>
          </p:cNvPr>
          <p:cNvSpPr/>
          <p:nvPr/>
        </p:nvSpPr>
        <p:spPr>
          <a:xfrm>
            <a:off x="4886478" y="555056"/>
            <a:ext cx="2561920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 예산 업로드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145FC-5AA4-4837-BC85-08AAD7348B72}"/>
              </a:ext>
            </a:extLst>
          </p:cNvPr>
          <p:cNvGrpSpPr/>
          <p:nvPr/>
        </p:nvGrpSpPr>
        <p:grpSpPr>
          <a:xfrm>
            <a:off x="5783960" y="1295634"/>
            <a:ext cx="624079" cy="83708"/>
            <a:chOff x="5660310" y="1292140"/>
            <a:chExt cx="624079" cy="8370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3A683AE-41DE-427C-BBFF-74997B1661A3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6D01893-A47E-42B5-9E0A-83CE4ECBC19A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77523E9-C8C2-4663-9C64-32EA1F3CFF75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pic>
        <p:nvPicPr>
          <p:cNvPr id="17" name="그림 16">
            <a:hlinkClick r:id="rId4" action="ppaction://hlinkfile"/>
            <a:extLst>
              <a:ext uri="{FF2B5EF4-FFF2-40B4-BE49-F238E27FC236}">
                <a16:creationId xmlns:a16="http://schemas.microsoft.com/office/drawing/2014/main" id="{19420FAE-7785-4569-9FD1-71C2EDF29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52" r="1281" b="1333"/>
          <a:stretch/>
        </p:blipFill>
        <p:spPr>
          <a:xfrm>
            <a:off x="1798246" y="1885950"/>
            <a:ext cx="8595507" cy="4217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14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3D2557FE-A860-4090-A444-EBB130EE9964}"/>
              </a:ext>
            </a:extLst>
          </p:cNvPr>
          <p:cNvSpPr txBox="1"/>
          <p:nvPr/>
        </p:nvSpPr>
        <p:spPr>
          <a:xfrm>
            <a:off x="5661915" y="255357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02-5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290299F-C84D-4C36-98C6-FEEBA364A95B}"/>
              </a:ext>
            </a:extLst>
          </p:cNvPr>
          <p:cNvSpPr/>
          <p:nvPr/>
        </p:nvSpPr>
        <p:spPr>
          <a:xfrm>
            <a:off x="3879792" y="582681"/>
            <a:ext cx="4575291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결제 영수증 데이터 추출</a:t>
            </a:r>
            <a:r>
              <a:rPr lang="en-US" altLang="ko-KR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_OCR</a:t>
            </a: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7965773-5FE0-45F0-83A5-A9CF09A98C31}"/>
              </a:ext>
            </a:extLst>
          </p:cNvPr>
          <p:cNvGrpSpPr/>
          <p:nvPr/>
        </p:nvGrpSpPr>
        <p:grpSpPr>
          <a:xfrm>
            <a:off x="5783960" y="1295634"/>
            <a:ext cx="624079" cy="83708"/>
            <a:chOff x="5660310" y="1292140"/>
            <a:chExt cx="624079" cy="8370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1019A4-D685-4BE5-A673-8309AE50D62A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AF1D16C-0A05-4EF8-9DA2-00F6B6F36DE2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22E9095-2CF3-4D5D-9533-412B70C8D4B4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pic>
        <p:nvPicPr>
          <p:cNvPr id="63" name="[VAP]영수증_데이터">
            <a:hlinkClick r:id="" action="ppaction://media"/>
            <a:extLst>
              <a:ext uri="{FF2B5EF4-FFF2-40B4-BE49-F238E27FC236}">
                <a16:creationId xmlns:a16="http://schemas.microsoft.com/office/drawing/2014/main" id="{B6E69349-0021-4246-9167-DD580E3E8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0895" y="1734816"/>
            <a:ext cx="8653913" cy="48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0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7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51FF9A-F296-4111-98DA-3C3779B66B29}"/>
              </a:ext>
            </a:extLst>
          </p:cNvPr>
          <p:cNvSpPr txBox="1"/>
          <p:nvPr/>
        </p:nvSpPr>
        <p:spPr>
          <a:xfrm>
            <a:off x="5661915" y="255357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02-6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718AEB-6EC1-4C17-B017-A0630892B4B3}"/>
              </a:ext>
            </a:extLst>
          </p:cNvPr>
          <p:cNvSpPr/>
          <p:nvPr/>
        </p:nvSpPr>
        <p:spPr>
          <a:xfrm>
            <a:off x="4405577" y="543745"/>
            <a:ext cx="3523722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실시간 사물 인식</a:t>
            </a:r>
            <a:r>
              <a:rPr lang="en-US" altLang="ko-KR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딥러닝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8DA0FD-5D91-4B9E-B0B0-19ADB9824C10}"/>
              </a:ext>
            </a:extLst>
          </p:cNvPr>
          <p:cNvGrpSpPr/>
          <p:nvPr/>
        </p:nvGrpSpPr>
        <p:grpSpPr>
          <a:xfrm>
            <a:off x="5783960" y="1295634"/>
            <a:ext cx="624079" cy="83708"/>
            <a:chOff x="5660310" y="1292140"/>
            <a:chExt cx="624079" cy="8370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43A6F80-6DE3-46C7-B7AC-B498C4855709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8E643B1-2678-4047-8A42-48C691C02BD8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39C0F2-2E44-40EC-96F7-A6D5358E740F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pic>
        <p:nvPicPr>
          <p:cNvPr id="15" name="[VAP]실시간_사물_인식">
            <a:hlinkClick r:id="" action="ppaction://media"/>
            <a:extLst>
              <a:ext uri="{FF2B5EF4-FFF2-40B4-BE49-F238E27FC236}">
                <a16:creationId xmlns:a16="http://schemas.microsoft.com/office/drawing/2014/main" id="{242E945D-21BF-4460-B09B-3A053D5D6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9350" y="1620576"/>
            <a:ext cx="8857008" cy="49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DCEE26-7104-46A2-A425-9CE6CE004A4B}"/>
              </a:ext>
            </a:extLst>
          </p:cNvPr>
          <p:cNvSpPr txBox="1"/>
          <p:nvPr/>
        </p:nvSpPr>
        <p:spPr>
          <a:xfrm>
            <a:off x="5663518" y="255357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02-7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EC94A2-9C6A-4B63-8184-7B4F736CAF43}"/>
              </a:ext>
            </a:extLst>
          </p:cNvPr>
          <p:cNvSpPr/>
          <p:nvPr/>
        </p:nvSpPr>
        <p:spPr>
          <a:xfrm>
            <a:off x="3647264" y="586037"/>
            <a:ext cx="498117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스마트 </a:t>
            </a:r>
            <a:r>
              <a:rPr lang="ko-KR" altLang="en-US" sz="2800" dirty="0" err="1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컨트랙트</a:t>
            </a: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배포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0689B4-3434-4116-87B2-64AB367F66D4}"/>
              </a:ext>
            </a:extLst>
          </p:cNvPr>
          <p:cNvGrpSpPr/>
          <p:nvPr/>
        </p:nvGrpSpPr>
        <p:grpSpPr>
          <a:xfrm>
            <a:off x="5783960" y="1295634"/>
            <a:ext cx="624079" cy="83708"/>
            <a:chOff x="5660310" y="1292140"/>
            <a:chExt cx="624079" cy="8370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11CD9C7-8DB5-4CCD-8D31-AFA7F11E512C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8ADA7DB-7FA0-4C65-BB68-F99A8389BDCA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558BE4-5C4E-42AF-9FF4-DE154C2FB66A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pic>
        <p:nvPicPr>
          <p:cNvPr id="2" name="KakaoTalk_Video_20200214_0539_04_842">
            <a:hlinkClick r:id="" action="ppaction://media"/>
            <a:extLst>
              <a:ext uri="{FF2B5EF4-FFF2-40B4-BE49-F238E27FC236}">
                <a16:creationId xmlns:a16="http://schemas.microsoft.com/office/drawing/2014/main" id="{81630309-FDEE-4B9F-90AF-29A240B94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4479" y="1728373"/>
            <a:ext cx="7203042" cy="40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1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>
            <a:extLst>
              <a:ext uri="{FF2B5EF4-FFF2-40B4-BE49-F238E27FC236}">
                <a16:creationId xmlns:a16="http://schemas.microsoft.com/office/drawing/2014/main" id="{E8C67DFB-B0E7-4394-B4C2-F8B9BDABE31A}"/>
              </a:ext>
            </a:extLst>
          </p:cNvPr>
          <p:cNvSpPr txBox="1"/>
          <p:nvPr/>
        </p:nvSpPr>
        <p:spPr>
          <a:xfrm>
            <a:off x="5661914" y="255357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02-8</a:t>
            </a:r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AF4992-0E51-405B-864E-5F24F31CDBD0}"/>
              </a:ext>
            </a:extLst>
          </p:cNvPr>
          <p:cNvSpPr/>
          <p:nvPr/>
        </p:nvSpPr>
        <p:spPr>
          <a:xfrm>
            <a:off x="5493473" y="493539"/>
            <a:ext cx="1111202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차별성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A769503-F690-4C68-ACE9-58A238F6AE4C}"/>
              </a:ext>
            </a:extLst>
          </p:cNvPr>
          <p:cNvGrpSpPr/>
          <p:nvPr/>
        </p:nvGrpSpPr>
        <p:grpSpPr>
          <a:xfrm>
            <a:off x="5783960" y="1295634"/>
            <a:ext cx="624079" cy="83708"/>
            <a:chOff x="5660310" y="1292140"/>
            <a:chExt cx="624079" cy="8370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943E9B6-0D25-4DD6-9C8F-10F2F42B3BC5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7D5EB77-8604-459A-B252-5C5A6D7E7218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B69132C-FF92-419A-8142-2236C2A95420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889515-56C1-46EC-9CAB-1ACF9FAE5C63}"/>
              </a:ext>
            </a:extLst>
          </p:cNvPr>
          <p:cNvSpPr/>
          <p:nvPr/>
        </p:nvSpPr>
        <p:spPr>
          <a:xfrm>
            <a:off x="5023644" y="3234689"/>
            <a:ext cx="2125980" cy="22591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A56487-D1B8-44E8-A92F-C677C03DD036}"/>
              </a:ext>
            </a:extLst>
          </p:cNvPr>
          <p:cNvSpPr/>
          <p:nvPr/>
        </p:nvSpPr>
        <p:spPr>
          <a:xfrm>
            <a:off x="8176335" y="3234689"/>
            <a:ext cx="2125980" cy="22591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152545-FDB8-4B3D-B67A-FCFDFE26B83A}"/>
              </a:ext>
            </a:extLst>
          </p:cNvPr>
          <p:cNvSpPr/>
          <p:nvPr/>
        </p:nvSpPr>
        <p:spPr>
          <a:xfrm>
            <a:off x="1634253" y="3234689"/>
            <a:ext cx="2125980" cy="22591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2D079E-D985-42CC-B6B0-378EF73D381B}"/>
              </a:ext>
            </a:extLst>
          </p:cNvPr>
          <p:cNvSpPr/>
          <p:nvPr/>
        </p:nvSpPr>
        <p:spPr>
          <a:xfrm>
            <a:off x="5270286" y="1565027"/>
            <a:ext cx="1649965" cy="10328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4636FEF-53EB-4770-BC92-750E7852C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30" y="3675677"/>
            <a:ext cx="1164162" cy="116416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AFBF341-A10D-49CC-A76B-5CC288BC2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37" y="3675677"/>
            <a:ext cx="1164162" cy="116416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A15781D-0970-48A4-A556-39E7BA8A2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19" y="3675677"/>
            <a:ext cx="1164162" cy="11641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75A75C2-B3ED-4E69-A02C-307F77636300}"/>
              </a:ext>
            </a:extLst>
          </p:cNvPr>
          <p:cNvSpPr txBox="1"/>
          <p:nvPr/>
        </p:nvSpPr>
        <p:spPr>
          <a:xfrm>
            <a:off x="1820935" y="5190074"/>
            <a:ext cx="1783080" cy="400110"/>
          </a:xfrm>
          <a:prstGeom prst="rect">
            <a:avLst/>
          </a:prstGeom>
          <a:solidFill>
            <a:srgbClr val="0724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무결성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96B3DE-DBE8-4ED6-A1E7-93EB43EAD2FE}"/>
              </a:ext>
            </a:extLst>
          </p:cNvPr>
          <p:cNvSpPr txBox="1"/>
          <p:nvPr/>
        </p:nvSpPr>
        <p:spPr>
          <a:xfrm>
            <a:off x="5205751" y="5190074"/>
            <a:ext cx="1783080" cy="400110"/>
          </a:xfrm>
          <a:prstGeom prst="rect">
            <a:avLst/>
          </a:prstGeom>
          <a:solidFill>
            <a:srgbClr val="0724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접근성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A58817-068E-4324-9212-3F578EA4F60D}"/>
              </a:ext>
            </a:extLst>
          </p:cNvPr>
          <p:cNvSpPr txBox="1"/>
          <p:nvPr/>
        </p:nvSpPr>
        <p:spPr>
          <a:xfrm>
            <a:off x="7955668" y="5190074"/>
            <a:ext cx="2834252" cy="400110"/>
          </a:xfrm>
          <a:prstGeom prst="rect">
            <a:avLst/>
          </a:prstGeom>
          <a:solidFill>
            <a:srgbClr val="0724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소규모 회계 장부 관리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A33B3DA-791C-4146-B751-AFD037A66987}"/>
              </a:ext>
            </a:extLst>
          </p:cNvPr>
          <p:cNvGrpSpPr/>
          <p:nvPr/>
        </p:nvGrpSpPr>
        <p:grpSpPr>
          <a:xfrm>
            <a:off x="5049821" y="1552894"/>
            <a:ext cx="2125980" cy="937958"/>
            <a:chOff x="1831848" y="557471"/>
            <a:chExt cx="2606619" cy="10713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5673C2A-AE0B-4FBF-8DBF-6242A3803E96}"/>
                </a:ext>
              </a:extLst>
            </p:cNvPr>
            <p:cNvGrpSpPr/>
            <p:nvPr/>
          </p:nvGrpSpPr>
          <p:grpSpPr>
            <a:xfrm>
              <a:off x="1851253" y="557471"/>
              <a:ext cx="450558" cy="322319"/>
              <a:chOff x="1866492" y="505780"/>
              <a:chExt cx="512164" cy="366391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B58DC48-4472-484F-BF58-BE14B52DDED3}"/>
                  </a:ext>
                </a:extLst>
              </p:cNvPr>
              <p:cNvSpPr/>
              <p:nvPr/>
            </p:nvSpPr>
            <p:spPr>
              <a:xfrm>
                <a:off x="1866492" y="505780"/>
                <a:ext cx="256082" cy="36639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F4C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DA9063FC-4170-4808-8D85-6E11B335488B}"/>
                  </a:ext>
                </a:extLst>
              </p:cNvPr>
              <p:cNvSpPr/>
              <p:nvPr/>
            </p:nvSpPr>
            <p:spPr>
              <a:xfrm>
                <a:off x="2122574" y="505780"/>
                <a:ext cx="256082" cy="36639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F4C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FC2B9B8-927C-479F-BA75-F853EA07C529}"/>
                  </a:ext>
                </a:extLst>
              </p:cNvPr>
              <p:cNvSpPr/>
              <p:nvPr/>
            </p:nvSpPr>
            <p:spPr>
              <a:xfrm>
                <a:off x="1866492" y="570785"/>
                <a:ext cx="106471" cy="152335"/>
              </a:xfrm>
              <a:prstGeom prst="ellipse">
                <a:avLst/>
              </a:prstGeom>
              <a:solidFill>
                <a:srgbClr val="0F4C81"/>
              </a:solidFill>
              <a:ln w="38100">
                <a:solidFill>
                  <a:srgbClr val="0F4C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21E66B73-EE1A-48B4-8BF8-0B95D3C7BBEB}"/>
                  </a:ext>
                </a:extLst>
              </p:cNvPr>
              <p:cNvSpPr/>
              <p:nvPr/>
            </p:nvSpPr>
            <p:spPr>
              <a:xfrm>
                <a:off x="2122574" y="570785"/>
                <a:ext cx="106471" cy="152335"/>
              </a:xfrm>
              <a:prstGeom prst="ellipse">
                <a:avLst/>
              </a:prstGeom>
              <a:solidFill>
                <a:srgbClr val="0F4C81"/>
              </a:solidFill>
              <a:ln w="38100">
                <a:solidFill>
                  <a:srgbClr val="0F4C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487E504-97BC-4D7F-91DC-749213257397}"/>
                </a:ext>
              </a:extLst>
            </p:cNvPr>
            <p:cNvSpPr/>
            <p:nvPr/>
          </p:nvSpPr>
          <p:spPr>
            <a:xfrm>
              <a:off x="1831848" y="880374"/>
              <a:ext cx="104180" cy="740198"/>
            </a:xfrm>
            <a:prstGeom prst="rect">
              <a:avLst/>
            </a:prstGeom>
            <a:solidFill>
              <a:srgbClr val="0F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875CC9-62C9-4154-AB78-B454B8AF34D4}"/>
                </a:ext>
              </a:extLst>
            </p:cNvPr>
            <p:cNvSpPr/>
            <p:nvPr/>
          </p:nvSpPr>
          <p:spPr>
            <a:xfrm>
              <a:off x="2531797" y="880374"/>
              <a:ext cx="104180" cy="740198"/>
            </a:xfrm>
            <a:prstGeom prst="rect">
              <a:avLst/>
            </a:prstGeom>
            <a:solidFill>
              <a:srgbClr val="0F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8C02AD7-8A04-4BCB-9A31-87866D8A290C}"/>
                </a:ext>
              </a:extLst>
            </p:cNvPr>
            <p:cNvSpPr/>
            <p:nvPr/>
          </p:nvSpPr>
          <p:spPr>
            <a:xfrm rot="16200000">
              <a:off x="2119883" y="592338"/>
              <a:ext cx="98436" cy="674504"/>
            </a:xfrm>
            <a:prstGeom prst="rect">
              <a:avLst/>
            </a:prstGeom>
            <a:solidFill>
              <a:srgbClr val="0F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631E9D2-E990-4BA5-9461-59485B67AB0A}"/>
                </a:ext>
              </a:extLst>
            </p:cNvPr>
            <p:cNvSpPr/>
            <p:nvPr/>
          </p:nvSpPr>
          <p:spPr>
            <a:xfrm rot="16200000">
              <a:off x="2119883" y="1242303"/>
              <a:ext cx="98436" cy="674504"/>
            </a:xfrm>
            <a:prstGeom prst="rect">
              <a:avLst/>
            </a:prstGeom>
            <a:solidFill>
              <a:srgbClr val="0F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015A849-E3E1-4F8A-9307-2E8A714B263B}"/>
                </a:ext>
              </a:extLst>
            </p:cNvPr>
            <p:cNvSpPr/>
            <p:nvPr/>
          </p:nvSpPr>
          <p:spPr>
            <a:xfrm rot="16200000">
              <a:off x="2586761" y="1118449"/>
              <a:ext cx="98436" cy="208362"/>
            </a:xfrm>
            <a:prstGeom prst="rect">
              <a:avLst/>
            </a:prstGeom>
            <a:solidFill>
              <a:srgbClr val="0F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D43342D-4308-4BEA-9DB0-D2193A4E7AA8}"/>
                </a:ext>
              </a:extLst>
            </p:cNvPr>
            <p:cNvSpPr/>
            <p:nvPr/>
          </p:nvSpPr>
          <p:spPr>
            <a:xfrm>
              <a:off x="3534003" y="880374"/>
              <a:ext cx="104180" cy="740198"/>
            </a:xfrm>
            <a:prstGeom prst="rect">
              <a:avLst/>
            </a:prstGeom>
            <a:solidFill>
              <a:srgbClr val="07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DE519FA-CB07-4B66-9DE9-C77FD354269B}"/>
                </a:ext>
              </a:extLst>
            </p:cNvPr>
            <p:cNvSpPr/>
            <p:nvPr/>
          </p:nvSpPr>
          <p:spPr>
            <a:xfrm>
              <a:off x="4230106" y="880374"/>
              <a:ext cx="104180" cy="740198"/>
            </a:xfrm>
            <a:prstGeom prst="rect">
              <a:avLst/>
            </a:prstGeom>
            <a:solidFill>
              <a:srgbClr val="07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BFBF287-39B6-4F27-BDAD-E5A82B3CC5D9}"/>
                </a:ext>
              </a:extLst>
            </p:cNvPr>
            <p:cNvSpPr/>
            <p:nvPr/>
          </p:nvSpPr>
          <p:spPr>
            <a:xfrm rot="16200000">
              <a:off x="3822037" y="592338"/>
              <a:ext cx="98436" cy="674504"/>
            </a:xfrm>
            <a:prstGeom prst="rect">
              <a:avLst/>
            </a:prstGeom>
            <a:solidFill>
              <a:srgbClr val="07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1E18E41-24DD-4668-AFC0-437CB990E49F}"/>
                </a:ext>
              </a:extLst>
            </p:cNvPr>
            <p:cNvSpPr/>
            <p:nvPr/>
          </p:nvSpPr>
          <p:spPr>
            <a:xfrm rot="16200000">
              <a:off x="3822037" y="1242302"/>
              <a:ext cx="98436" cy="674504"/>
            </a:xfrm>
            <a:prstGeom prst="rect">
              <a:avLst/>
            </a:prstGeom>
            <a:solidFill>
              <a:srgbClr val="07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4188EE0-9C77-4B35-9192-2D0750F02522}"/>
                </a:ext>
              </a:extLst>
            </p:cNvPr>
            <p:cNvSpPr/>
            <p:nvPr/>
          </p:nvSpPr>
          <p:spPr>
            <a:xfrm rot="16200000">
              <a:off x="4285068" y="1118449"/>
              <a:ext cx="98436" cy="208362"/>
            </a:xfrm>
            <a:prstGeom prst="rect">
              <a:avLst/>
            </a:prstGeom>
            <a:solidFill>
              <a:srgbClr val="07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F716DB9-7D18-49EC-AADE-994270EFB35B}"/>
                </a:ext>
              </a:extLst>
            </p:cNvPr>
            <p:cNvSpPr/>
            <p:nvPr/>
          </p:nvSpPr>
          <p:spPr>
            <a:xfrm rot="5400000">
              <a:off x="3081546" y="1010617"/>
              <a:ext cx="87278" cy="738776"/>
            </a:xfrm>
            <a:prstGeom prst="rect">
              <a:avLst/>
            </a:prstGeom>
            <a:solidFill>
              <a:srgbClr val="07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DAF622C-D2A0-4C3D-B233-3B2AA31375D7}"/>
                </a:ext>
              </a:extLst>
            </p:cNvPr>
            <p:cNvSpPr/>
            <p:nvPr/>
          </p:nvSpPr>
          <p:spPr>
            <a:xfrm rot="5400000">
              <a:off x="3073805" y="1201669"/>
              <a:ext cx="104180" cy="740198"/>
            </a:xfrm>
            <a:prstGeom prst="rect">
              <a:avLst/>
            </a:prstGeom>
            <a:solidFill>
              <a:srgbClr val="07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D238895-4243-46F4-AB04-EDE7713EBB77}"/>
                </a:ext>
              </a:extLst>
            </p:cNvPr>
            <p:cNvSpPr/>
            <p:nvPr/>
          </p:nvSpPr>
          <p:spPr>
            <a:xfrm>
              <a:off x="2755797" y="861147"/>
              <a:ext cx="98436" cy="562496"/>
            </a:xfrm>
            <a:prstGeom prst="rect">
              <a:avLst/>
            </a:prstGeom>
            <a:solidFill>
              <a:srgbClr val="07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93DA32C-3B4C-42ED-83AD-B9E97B5E17BF}"/>
                </a:ext>
              </a:extLst>
            </p:cNvPr>
            <p:cNvSpPr/>
            <p:nvPr/>
          </p:nvSpPr>
          <p:spPr>
            <a:xfrm>
              <a:off x="3104521" y="1404835"/>
              <a:ext cx="98436" cy="208362"/>
            </a:xfrm>
            <a:prstGeom prst="rect">
              <a:avLst/>
            </a:prstGeom>
            <a:solidFill>
              <a:srgbClr val="07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F752016-09A0-4DA1-B86E-9D90E67C0CA9}"/>
                </a:ext>
              </a:extLst>
            </p:cNvPr>
            <p:cNvSpPr/>
            <p:nvPr/>
          </p:nvSpPr>
          <p:spPr>
            <a:xfrm>
              <a:off x="3396136" y="861146"/>
              <a:ext cx="98436" cy="562496"/>
            </a:xfrm>
            <a:prstGeom prst="rect">
              <a:avLst/>
            </a:prstGeom>
            <a:solidFill>
              <a:srgbClr val="07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CEBA855-67B2-40D0-B211-A8E30A80B2F7}"/>
                </a:ext>
              </a:extLst>
            </p:cNvPr>
            <p:cNvSpPr/>
            <p:nvPr/>
          </p:nvSpPr>
          <p:spPr>
            <a:xfrm rot="5400000">
              <a:off x="3063229" y="736986"/>
              <a:ext cx="100718" cy="715592"/>
            </a:xfrm>
            <a:prstGeom prst="rect">
              <a:avLst/>
            </a:prstGeom>
            <a:solidFill>
              <a:srgbClr val="07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9D966E-1BC4-47CC-95FA-47B1F312C776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rot="5400000">
            <a:off x="4077868" y="1217288"/>
            <a:ext cx="636776" cy="3398026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89798903-6F68-492A-AA4B-A991A92467FD}"/>
              </a:ext>
            </a:extLst>
          </p:cNvPr>
          <p:cNvCxnSpPr>
            <a:cxnSpLocks/>
            <a:stCxn id="45" idx="2"/>
            <a:endCxn id="43" idx="0"/>
          </p:cNvCxnSpPr>
          <p:nvPr/>
        </p:nvCxnSpPr>
        <p:spPr>
          <a:xfrm rot="16200000" flipH="1">
            <a:off x="7348909" y="1344273"/>
            <a:ext cx="636776" cy="3144056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FA8E1E7-D5BC-4745-B0FD-CBC7D4CDE886}"/>
              </a:ext>
            </a:extLst>
          </p:cNvPr>
          <p:cNvCxnSpPr>
            <a:cxnSpLocks/>
            <a:stCxn id="45" idx="2"/>
            <a:endCxn id="42" idx="0"/>
          </p:cNvCxnSpPr>
          <p:nvPr/>
        </p:nvCxnSpPr>
        <p:spPr>
          <a:xfrm rot="5400000">
            <a:off x="5772564" y="2911984"/>
            <a:ext cx="636776" cy="8635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3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B1428FF-CA15-4F4C-83E7-FBF38D6F3CA0}"/>
              </a:ext>
            </a:extLst>
          </p:cNvPr>
          <p:cNvSpPr txBox="1"/>
          <p:nvPr/>
        </p:nvSpPr>
        <p:spPr>
          <a:xfrm>
            <a:off x="5804999" y="1970923"/>
            <a:ext cx="724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55958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endParaRPr lang="ko-KR" altLang="en-US" sz="3600" dirty="0">
              <a:solidFill>
                <a:srgbClr val="255958"/>
              </a:solidFill>
              <a:effectLst>
                <a:outerShdw blurRad="381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DD070C-F772-413B-B979-F60873AC8D43}"/>
              </a:ext>
            </a:extLst>
          </p:cNvPr>
          <p:cNvSpPr/>
          <p:nvPr/>
        </p:nvSpPr>
        <p:spPr>
          <a:xfrm>
            <a:off x="3535955" y="4032405"/>
            <a:ext cx="5262979" cy="1234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수익화 </a:t>
            </a:r>
            <a:r>
              <a:rPr lang="en-US" altLang="ko-KR" sz="54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 </a:t>
            </a:r>
            <a:r>
              <a:rPr lang="ko-KR" altLang="en-US" sz="54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향후 목표</a:t>
            </a:r>
            <a:endParaRPr lang="en-US" altLang="ko-KR" sz="54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C77281-BE0E-486B-B280-AEF6E5BA3143}"/>
              </a:ext>
            </a:extLst>
          </p:cNvPr>
          <p:cNvGrpSpPr/>
          <p:nvPr/>
        </p:nvGrpSpPr>
        <p:grpSpPr>
          <a:xfrm>
            <a:off x="5238753" y="2742698"/>
            <a:ext cx="1857375" cy="1263073"/>
            <a:chOff x="9814891" y="3061922"/>
            <a:chExt cx="1857375" cy="126307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7D8118-3001-4FAF-B0EF-C33187CC5119}"/>
                </a:ext>
              </a:extLst>
            </p:cNvPr>
            <p:cNvSpPr/>
            <p:nvPr/>
          </p:nvSpPr>
          <p:spPr>
            <a:xfrm>
              <a:off x="9814891" y="3061922"/>
              <a:ext cx="1857375" cy="1263073"/>
            </a:xfrm>
            <a:prstGeom prst="rect">
              <a:avLst/>
            </a:prstGeom>
            <a:solidFill>
              <a:srgbClr val="BA9238"/>
            </a:solidFill>
            <a:ln w="57150">
              <a:solidFill>
                <a:srgbClr val="BA9238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B6B6FB2-A9D2-49E9-88A2-22DC7289B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00"/>
                      </a14:imgEffect>
                      <a14:imgEffect>
                        <a14:saturation sat="102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51" y="3165975"/>
              <a:ext cx="899638" cy="899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53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E1EF427-E439-47AE-AFA8-EE226CBC8FD8}"/>
              </a:ext>
            </a:extLst>
          </p:cNvPr>
          <p:cNvSpPr txBox="1"/>
          <p:nvPr/>
        </p:nvSpPr>
        <p:spPr>
          <a:xfrm>
            <a:off x="5694776" y="25535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03-1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218970-8D60-4D7F-9B87-27C0244814A7}"/>
              </a:ext>
            </a:extLst>
          </p:cNvPr>
          <p:cNvSpPr/>
          <p:nvPr/>
        </p:nvSpPr>
        <p:spPr>
          <a:xfrm>
            <a:off x="5043154" y="486189"/>
            <a:ext cx="2228495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메인 수익 모델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3BA4C5-1000-4442-B6B7-41F92CABCD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7" y="4068122"/>
            <a:ext cx="691245" cy="691245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B3A1CE6-098E-45F6-8EF8-46203CCDE4C6}"/>
              </a:ext>
            </a:extLst>
          </p:cNvPr>
          <p:cNvSpPr/>
          <p:nvPr/>
        </p:nvSpPr>
        <p:spPr>
          <a:xfrm>
            <a:off x="4835100" y="3186118"/>
            <a:ext cx="2520000" cy="293914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7243F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CEAC126-BA57-41DC-A8AA-A6B7B95733D1}"/>
              </a:ext>
            </a:extLst>
          </p:cNvPr>
          <p:cNvSpPr/>
          <p:nvPr/>
        </p:nvSpPr>
        <p:spPr>
          <a:xfrm rot="10800000">
            <a:off x="4817334" y="3774208"/>
            <a:ext cx="2520000" cy="293914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7243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29294-5077-4E21-88C0-C2083715E65B}"/>
              </a:ext>
            </a:extLst>
          </p:cNvPr>
          <p:cNvSpPr txBox="1"/>
          <p:nvPr/>
        </p:nvSpPr>
        <p:spPr>
          <a:xfrm>
            <a:off x="4463651" y="2701067"/>
            <a:ext cx="3265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7243F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투명한 회계 관리 지원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0843D8-5B2C-4F38-8C77-A52D04830BAC}"/>
              </a:ext>
            </a:extLst>
          </p:cNvPr>
          <p:cNvGrpSpPr/>
          <p:nvPr/>
        </p:nvGrpSpPr>
        <p:grpSpPr>
          <a:xfrm>
            <a:off x="8743344" y="2349000"/>
            <a:ext cx="2160000" cy="2160000"/>
            <a:chOff x="4400320" y="1735517"/>
            <a:chExt cx="2160000" cy="2160000"/>
          </a:xfrm>
        </p:grpSpPr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A1026FC7-815D-40BE-BA88-AE9AE5826C49}"/>
                </a:ext>
              </a:extLst>
            </p:cNvPr>
            <p:cNvSpPr/>
            <p:nvPr/>
          </p:nvSpPr>
          <p:spPr>
            <a:xfrm>
              <a:off x="4400320" y="1735517"/>
              <a:ext cx="2160000" cy="216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07243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학교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E4C354F-70B5-4038-8E63-B09CC66E9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299" y="2991138"/>
              <a:ext cx="796041" cy="87529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004D98-95B9-4737-A79A-0BFBAF96E945}"/>
              </a:ext>
            </a:extLst>
          </p:cNvPr>
          <p:cNvGrpSpPr/>
          <p:nvPr/>
        </p:nvGrpSpPr>
        <p:grpSpPr>
          <a:xfrm>
            <a:off x="5783059" y="1290892"/>
            <a:ext cx="624079" cy="83708"/>
            <a:chOff x="5660310" y="1292140"/>
            <a:chExt cx="624079" cy="8370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C39FF3-47D3-462D-8B9D-96E39BFD2CB9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C89F1CA-40D2-4177-9D27-DAACD344C163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DEEF892-FC95-4AF7-9FD6-C140569DA104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91FF73-897D-4FD0-A17E-45CC4A7AE7D3}"/>
              </a:ext>
            </a:extLst>
          </p:cNvPr>
          <p:cNvGrpSpPr/>
          <p:nvPr/>
        </p:nvGrpSpPr>
        <p:grpSpPr>
          <a:xfrm>
            <a:off x="1657415" y="2349000"/>
            <a:ext cx="2160000" cy="2160000"/>
            <a:chOff x="1657415" y="2349000"/>
            <a:chExt cx="2160000" cy="2160000"/>
          </a:xfrm>
        </p:grpSpPr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2DC67E5C-7D8B-4670-BE85-A440A17D87D7}"/>
                </a:ext>
              </a:extLst>
            </p:cNvPr>
            <p:cNvSpPr/>
            <p:nvPr/>
          </p:nvSpPr>
          <p:spPr>
            <a:xfrm>
              <a:off x="1657415" y="2349000"/>
              <a:ext cx="2160000" cy="216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07243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E6F92D2-B576-4BCE-BB53-4A914B6CB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183" y="3860102"/>
              <a:ext cx="630461" cy="630461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E58F3C5-D0DF-495E-B04D-C4B0F370E4CE}"/>
                </a:ext>
              </a:extLst>
            </p:cNvPr>
            <p:cNvGrpSpPr/>
            <p:nvPr/>
          </p:nvGrpSpPr>
          <p:grpSpPr>
            <a:xfrm>
              <a:off x="1971466" y="2997898"/>
              <a:ext cx="1531894" cy="675854"/>
              <a:chOff x="1831848" y="557471"/>
              <a:chExt cx="2606619" cy="1071302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473AC80-D41F-4973-B3D4-FE9A72B9BA36}"/>
                  </a:ext>
                </a:extLst>
              </p:cNvPr>
              <p:cNvGrpSpPr/>
              <p:nvPr/>
            </p:nvGrpSpPr>
            <p:grpSpPr>
              <a:xfrm>
                <a:off x="1851253" y="557471"/>
                <a:ext cx="450558" cy="322319"/>
                <a:chOff x="1866492" y="505780"/>
                <a:chExt cx="512164" cy="366391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7B1629AA-A814-462A-ADED-D96490723195}"/>
                    </a:ext>
                  </a:extLst>
                </p:cNvPr>
                <p:cNvSpPr/>
                <p:nvPr/>
              </p:nvSpPr>
              <p:spPr>
                <a:xfrm>
                  <a:off x="1866492" y="505780"/>
                  <a:ext cx="256082" cy="36639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D3321B37-D13B-452D-8623-7A4EAF254FEE}"/>
                    </a:ext>
                  </a:extLst>
                </p:cNvPr>
                <p:cNvSpPr/>
                <p:nvPr/>
              </p:nvSpPr>
              <p:spPr>
                <a:xfrm>
                  <a:off x="2122574" y="505780"/>
                  <a:ext cx="256082" cy="36639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E269CB7D-501A-4601-B102-71FE70EFDAED}"/>
                    </a:ext>
                  </a:extLst>
                </p:cNvPr>
                <p:cNvSpPr/>
                <p:nvPr/>
              </p:nvSpPr>
              <p:spPr>
                <a:xfrm>
                  <a:off x="1866492" y="570785"/>
                  <a:ext cx="106471" cy="152335"/>
                </a:xfrm>
                <a:prstGeom prst="ellipse">
                  <a:avLst/>
                </a:prstGeom>
                <a:solidFill>
                  <a:srgbClr val="0F4C8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2E529BCF-C975-41A6-B920-A379C80A6D7D}"/>
                    </a:ext>
                  </a:extLst>
                </p:cNvPr>
                <p:cNvSpPr/>
                <p:nvPr/>
              </p:nvSpPr>
              <p:spPr>
                <a:xfrm>
                  <a:off x="2122574" y="570785"/>
                  <a:ext cx="106471" cy="152335"/>
                </a:xfrm>
                <a:prstGeom prst="ellipse">
                  <a:avLst/>
                </a:prstGeom>
                <a:solidFill>
                  <a:srgbClr val="0F4C8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8E81A40-74E0-43DD-AE8F-7EB79FFCD419}"/>
                  </a:ext>
                </a:extLst>
              </p:cNvPr>
              <p:cNvSpPr/>
              <p:nvPr/>
            </p:nvSpPr>
            <p:spPr>
              <a:xfrm>
                <a:off x="1831848" y="880374"/>
                <a:ext cx="104180" cy="740198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3983381-1F03-493C-AC5A-5F16E9BD18A8}"/>
                  </a:ext>
                </a:extLst>
              </p:cNvPr>
              <p:cNvSpPr/>
              <p:nvPr/>
            </p:nvSpPr>
            <p:spPr>
              <a:xfrm>
                <a:off x="2531797" y="880374"/>
                <a:ext cx="104180" cy="740198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B170ECA-E6B9-48D7-A266-80C4ED1ED358}"/>
                  </a:ext>
                </a:extLst>
              </p:cNvPr>
              <p:cNvSpPr/>
              <p:nvPr/>
            </p:nvSpPr>
            <p:spPr>
              <a:xfrm rot="16200000">
                <a:off x="2119883" y="592338"/>
                <a:ext cx="98436" cy="674504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17FDCDD-5D65-4CE8-BDA3-88B64A7A68CF}"/>
                  </a:ext>
                </a:extLst>
              </p:cNvPr>
              <p:cNvSpPr/>
              <p:nvPr/>
            </p:nvSpPr>
            <p:spPr>
              <a:xfrm rot="16200000">
                <a:off x="2119883" y="1242303"/>
                <a:ext cx="98436" cy="674504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AAA6D4D-7B24-41E3-AC77-D2F672B246D9}"/>
                  </a:ext>
                </a:extLst>
              </p:cNvPr>
              <p:cNvSpPr/>
              <p:nvPr/>
            </p:nvSpPr>
            <p:spPr>
              <a:xfrm rot="16200000">
                <a:off x="2586761" y="1118449"/>
                <a:ext cx="98436" cy="208362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FE00ED7-4CB8-4E3A-B81A-5AE3F9C01127}"/>
                  </a:ext>
                </a:extLst>
              </p:cNvPr>
              <p:cNvSpPr/>
              <p:nvPr/>
            </p:nvSpPr>
            <p:spPr>
              <a:xfrm>
                <a:off x="3534003" y="880374"/>
                <a:ext cx="104180" cy="740198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4BDC1D6-3A70-4BC3-AEFE-BC1C7F75EEE8}"/>
                  </a:ext>
                </a:extLst>
              </p:cNvPr>
              <p:cNvSpPr/>
              <p:nvPr/>
            </p:nvSpPr>
            <p:spPr>
              <a:xfrm>
                <a:off x="4230106" y="880374"/>
                <a:ext cx="104180" cy="740198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507DE46-4129-4638-918C-628E7122BC8A}"/>
                  </a:ext>
                </a:extLst>
              </p:cNvPr>
              <p:cNvSpPr/>
              <p:nvPr/>
            </p:nvSpPr>
            <p:spPr>
              <a:xfrm rot="16200000">
                <a:off x="3822037" y="592338"/>
                <a:ext cx="98436" cy="674504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173A2FE-2050-419F-BA40-7B2CA83A9B9C}"/>
                  </a:ext>
                </a:extLst>
              </p:cNvPr>
              <p:cNvSpPr/>
              <p:nvPr/>
            </p:nvSpPr>
            <p:spPr>
              <a:xfrm rot="16200000">
                <a:off x="3822037" y="1242302"/>
                <a:ext cx="98436" cy="674504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56A936B-10CF-4CAB-AFC3-8EEC6FAE6BFB}"/>
                  </a:ext>
                </a:extLst>
              </p:cNvPr>
              <p:cNvSpPr/>
              <p:nvPr/>
            </p:nvSpPr>
            <p:spPr>
              <a:xfrm rot="16200000">
                <a:off x="4285068" y="1118449"/>
                <a:ext cx="98436" cy="208362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FC98508-281D-49FE-9298-BEC5694B82B2}"/>
                  </a:ext>
                </a:extLst>
              </p:cNvPr>
              <p:cNvSpPr/>
              <p:nvPr/>
            </p:nvSpPr>
            <p:spPr>
              <a:xfrm rot="5400000">
                <a:off x="3081546" y="1010617"/>
                <a:ext cx="87278" cy="738776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AEDDBE3-1F78-49E1-93F4-B4781D98C65C}"/>
                  </a:ext>
                </a:extLst>
              </p:cNvPr>
              <p:cNvSpPr/>
              <p:nvPr/>
            </p:nvSpPr>
            <p:spPr>
              <a:xfrm rot="5400000">
                <a:off x="3073805" y="1201669"/>
                <a:ext cx="104180" cy="740198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69FA23A-DCAD-402A-B7D5-6E32E1EA1105}"/>
                  </a:ext>
                </a:extLst>
              </p:cNvPr>
              <p:cNvSpPr/>
              <p:nvPr/>
            </p:nvSpPr>
            <p:spPr>
              <a:xfrm>
                <a:off x="2755797" y="861147"/>
                <a:ext cx="98436" cy="562496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28998FE-A617-4A84-8E75-EB534F8EA0F3}"/>
                  </a:ext>
                </a:extLst>
              </p:cNvPr>
              <p:cNvSpPr/>
              <p:nvPr/>
            </p:nvSpPr>
            <p:spPr>
              <a:xfrm>
                <a:off x="3104521" y="1404835"/>
                <a:ext cx="98436" cy="208362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283A3202-A3FC-494F-A0D3-73C3B25D132B}"/>
                  </a:ext>
                </a:extLst>
              </p:cNvPr>
              <p:cNvSpPr/>
              <p:nvPr/>
            </p:nvSpPr>
            <p:spPr>
              <a:xfrm>
                <a:off x="3396136" y="861146"/>
                <a:ext cx="98436" cy="562496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35479BC-1DA2-4EC4-9D8C-13B80D6907AF}"/>
                  </a:ext>
                </a:extLst>
              </p:cNvPr>
              <p:cNvSpPr/>
              <p:nvPr/>
            </p:nvSpPr>
            <p:spPr>
              <a:xfrm rot="5400000">
                <a:off x="3063229" y="736986"/>
                <a:ext cx="100718" cy="715592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56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2136438" y="2068660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55958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rgbClr val="255958"/>
              </a:solidFill>
              <a:effectLst>
                <a:outerShdw blurRad="381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549F88-630D-4FB5-93F0-9DAB3B4A8E5D}"/>
              </a:ext>
            </a:extLst>
          </p:cNvPr>
          <p:cNvSpPr txBox="1"/>
          <p:nvPr/>
        </p:nvSpPr>
        <p:spPr>
          <a:xfrm>
            <a:off x="5866240" y="2068660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FAC76C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rgbClr val="255958"/>
                </a:solidFill>
              </a:rPr>
              <a:t>02</a:t>
            </a:r>
            <a:endParaRPr lang="ko-KR" altLang="en-US" dirty="0">
              <a:solidFill>
                <a:srgbClr val="25595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EACB9-ADB0-4688-8E86-3F264B43E718}"/>
              </a:ext>
            </a:extLst>
          </p:cNvPr>
          <p:cNvSpPr txBox="1"/>
          <p:nvPr/>
        </p:nvSpPr>
        <p:spPr>
          <a:xfrm>
            <a:off x="5356737" y="894050"/>
            <a:ext cx="169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solidFill>
                  <a:srgbClr val="BA9238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</a:t>
            </a:r>
            <a:r>
              <a:rPr lang="en-US" altLang="ko-KR" sz="3600" dirty="0">
                <a:solidFill>
                  <a:srgbClr val="255958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</a:t>
            </a:r>
            <a:r>
              <a:rPr lang="en-US" altLang="ko-KR" sz="3600" dirty="0">
                <a:solidFill>
                  <a:srgbClr val="BA9238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DEX</a:t>
            </a:r>
            <a:endParaRPr lang="ko-KR" altLang="en-US" sz="3600" dirty="0">
              <a:solidFill>
                <a:srgbClr val="BA9238"/>
              </a:solidFill>
              <a:effectLst>
                <a:outerShdw blurRad="508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06B127-2BA1-4644-AA5E-864CC79906CB}"/>
              </a:ext>
            </a:extLst>
          </p:cNvPr>
          <p:cNvSpPr txBox="1"/>
          <p:nvPr/>
        </p:nvSpPr>
        <p:spPr>
          <a:xfrm>
            <a:off x="9425034" y="206866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D1EAFF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rgbClr val="BA9238"/>
                </a:solidFill>
              </a:rPr>
              <a:t>03</a:t>
            </a:r>
            <a:endParaRPr lang="ko-KR" altLang="en-US" dirty="0">
              <a:solidFill>
                <a:srgbClr val="BA9238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211825" y="2655457"/>
            <a:ext cx="1857375" cy="1263073"/>
            <a:chOff x="7077075" y="3063797"/>
            <a:chExt cx="1857375" cy="126307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E38029-6A5F-445B-B5DD-2ACD48347DEA}"/>
                </a:ext>
              </a:extLst>
            </p:cNvPr>
            <p:cNvSpPr/>
            <p:nvPr/>
          </p:nvSpPr>
          <p:spPr>
            <a:xfrm>
              <a:off x="7077075" y="3063797"/>
              <a:ext cx="1857375" cy="1263073"/>
            </a:xfrm>
            <a:prstGeom prst="rect">
              <a:avLst/>
            </a:prstGeom>
            <a:solidFill>
              <a:srgbClr val="255958"/>
            </a:solidFill>
            <a:ln w="57150">
              <a:solidFill>
                <a:srgbClr val="255958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D2CBE27-4734-4CF8-8DB9-E33561555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8341" y="3164100"/>
              <a:ext cx="1014842" cy="101484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449963" y="2655457"/>
            <a:ext cx="1857375" cy="1263073"/>
            <a:chOff x="542924" y="3011409"/>
            <a:chExt cx="1857375" cy="126307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B764B2-29BC-4AB8-8EF6-3FACA9465829}"/>
                </a:ext>
              </a:extLst>
            </p:cNvPr>
            <p:cNvSpPr/>
            <p:nvPr/>
          </p:nvSpPr>
          <p:spPr>
            <a:xfrm>
              <a:off x="542924" y="3011409"/>
              <a:ext cx="1857375" cy="1263073"/>
            </a:xfrm>
            <a:prstGeom prst="rect">
              <a:avLst/>
            </a:prstGeom>
            <a:solidFill>
              <a:srgbClr val="255958"/>
            </a:solidFill>
            <a:ln w="57150">
              <a:solidFill>
                <a:srgbClr val="255958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23" y="3104082"/>
              <a:ext cx="1047176" cy="104717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768215" y="2655457"/>
            <a:ext cx="1857375" cy="1263073"/>
            <a:chOff x="9814891" y="3061922"/>
            <a:chExt cx="1857375" cy="12630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105BDA-1140-4D80-9AA7-00A9E178FC78}"/>
                </a:ext>
              </a:extLst>
            </p:cNvPr>
            <p:cNvSpPr/>
            <p:nvPr/>
          </p:nvSpPr>
          <p:spPr>
            <a:xfrm>
              <a:off x="9814891" y="3061922"/>
              <a:ext cx="1857375" cy="1263073"/>
            </a:xfrm>
            <a:prstGeom prst="rect">
              <a:avLst/>
            </a:prstGeom>
            <a:solidFill>
              <a:srgbClr val="BA9238"/>
            </a:solidFill>
            <a:ln w="57150">
              <a:solidFill>
                <a:srgbClr val="BA9238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6600"/>
                      </a14:imgEffect>
                      <a14:imgEffect>
                        <a14:saturation sat="102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51" y="3165975"/>
              <a:ext cx="899638" cy="89963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0FD3FF8-BBDC-45B8-BE47-F39F2C9046BD}"/>
              </a:ext>
            </a:extLst>
          </p:cNvPr>
          <p:cNvSpPr txBox="1"/>
          <p:nvPr/>
        </p:nvSpPr>
        <p:spPr>
          <a:xfrm>
            <a:off x="1815036" y="4084461"/>
            <a:ext cx="1127232" cy="497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개발동기</a:t>
            </a:r>
            <a:endParaRPr lang="en-US" altLang="ko-KR" sz="2000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57893-6D76-4D06-A1A7-D884C7AFB08F}"/>
              </a:ext>
            </a:extLst>
          </p:cNvPr>
          <p:cNvSpPr txBox="1"/>
          <p:nvPr/>
        </p:nvSpPr>
        <p:spPr>
          <a:xfrm>
            <a:off x="4878789" y="4084461"/>
            <a:ext cx="2523448" cy="497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아이디어 정의 및 소개</a:t>
            </a:r>
            <a:endParaRPr lang="en-US" altLang="ko-KR" sz="2000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7CF30-8AEF-4273-99F6-419490EF753E}"/>
              </a:ext>
            </a:extLst>
          </p:cNvPr>
          <p:cNvSpPr txBox="1"/>
          <p:nvPr/>
        </p:nvSpPr>
        <p:spPr>
          <a:xfrm>
            <a:off x="8640263" y="4084461"/>
            <a:ext cx="2214068" cy="497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수익화 </a:t>
            </a:r>
            <a:r>
              <a:rPr lang="en-US" altLang="ko-KR" sz="20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+ </a:t>
            </a:r>
            <a:r>
              <a:rPr lang="ko-KR" altLang="en-US" sz="20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향후 목표</a:t>
            </a:r>
            <a:endParaRPr lang="en-US" altLang="ko-KR" sz="2000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2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241E3C99-C20E-4F14-9FA4-D77DEEC0D2E9}"/>
              </a:ext>
            </a:extLst>
          </p:cNvPr>
          <p:cNvSpPr txBox="1"/>
          <p:nvPr/>
        </p:nvSpPr>
        <p:spPr>
          <a:xfrm>
            <a:off x="5662716" y="255357"/>
            <a:ext cx="84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03-2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F5683FC-51E0-4285-A687-84784C50853C}"/>
              </a:ext>
            </a:extLst>
          </p:cNvPr>
          <p:cNvSpPr/>
          <p:nvPr/>
        </p:nvSpPr>
        <p:spPr>
          <a:xfrm>
            <a:off x="4995754" y="514649"/>
            <a:ext cx="25186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부수적 수익 모델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32808E9-1A6A-48B1-8CB3-AA4DAF158CF9}"/>
              </a:ext>
            </a:extLst>
          </p:cNvPr>
          <p:cNvSpPr/>
          <p:nvPr/>
        </p:nvSpPr>
        <p:spPr>
          <a:xfrm rot="19038868">
            <a:off x="3421225" y="3351044"/>
            <a:ext cx="1634207" cy="240302"/>
          </a:xfrm>
          <a:prstGeom prst="rightArrow">
            <a:avLst/>
          </a:prstGeom>
          <a:solidFill>
            <a:srgbClr val="07243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10901D-0AD4-470C-9ED3-AEF3644D6CBE}"/>
              </a:ext>
            </a:extLst>
          </p:cNvPr>
          <p:cNvSpPr txBox="1"/>
          <p:nvPr/>
        </p:nvSpPr>
        <p:spPr>
          <a:xfrm>
            <a:off x="3326500" y="3049471"/>
            <a:ext cx="1184527" cy="32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관심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6CB44C-BFB5-4ACA-AB55-84490CD91F06}"/>
              </a:ext>
            </a:extLst>
          </p:cNvPr>
          <p:cNvSpPr txBox="1"/>
          <p:nvPr/>
        </p:nvSpPr>
        <p:spPr>
          <a:xfrm>
            <a:off x="5047108" y="4487947"/>
            <a:ext cx="1801881" cy="32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정보 제공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D2528E-5653-4DB7-8ECD-E39A2B03101A}"/>
              </a:ext>
            </a:extLst>
          </p:cNvPr>
          <p:cNvGrpSpPr/>
          <p:nvPr/>
        </p:nvGrpSpPr>
        <p:grpSpPr>
          <a:xfrm>
            <a:off x="4911658" y="4836128"/>
            <a:ext cx="2184844" cy="586187"/>
            <a:chOff x="4576077" y="4744573"/>
            <a:chExt cx="3170471" cy="720482"/>
          </a:xfrm>
          <a:solidFill>
            <a:srgbClr val="07243F"/>
          </a:solidFill>
        </p:grpSpPr>
        <p:sp>
          <p:nvSpPr>
            <p:cNvPr id="70" name="화살표: 왼쪽 69">
              <a:extLst>
                <a:ext uri="{FF2B5EF4-FFF2-40B4-BE49-F238E27FC236}">
                  <a16:creationId xmlns:a16="http://schemas.microsoft.com/office/drawing/2014/main" id="{EDF2C9B1-1CCD-4474-A6E3-38D4291B06AA}"/>
                </a:ext>
              </a:extLst>
            </p:cNvPr>
            <p:cNvSpPr/>
            <p:nvPr/>
          </p:nvSpPr>
          <p:spPr>
            <a:xfrm>
              <a:off x="4576077" y="4744573"/>
              <a:ext cx="3170471" cy="300749"/>
            </a:xfrm>
            <a:prstGeom prst="leftArrow">
              <a:avLst/>
            </a:prstGeom>
            <a:grpFill/>
            <a:ln>
              <a:solidFill>
                <a:srgbClr val="07243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sp>
          <p:nvSpPr>
            <p:cNvPr id="71" name="화살표: 왼쪽 70">
              <a:extLst>
                <a:ext uri="{FF2B5EF4-FFF2-40B4-BE49-F238E27FC236}">
                  <a16:creationId xmlns:a16="http://schemas.microsoft.com/office/drawing/2014/main" id="{416F49BE-3C31-4BDA-9202-AFF67C09BE04}"/>
                </a:ext>
              </a:extLst>
            </p:cNvPr>
            <p:cNvSpPr/>
            <p:nvPr/>
          </p:nvSpPr>
          <p:spPr>
            <a:xfrm rot="10800000">
              <a:off x="4576077" y="5164306"/>
              <a:ext cx="3170471" cy="300749"/>
            </a:xfrm>
            <a:prstGeom prst="leftArrow">
              <a:avLst/>
            </a:prstGeom>
            <a:grpFill/>
            <a:ln>
              <a:solidFill>
                <a:srgbClr val="07243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D03E1EB-3B39-46B2-8CDF-20B5C99EDDC6}"/>
              </a:ext>
            </a:extLst>
          </p:cNvPr>
          <p:cNvGrpSpPr/>
          <p:nvPr/>
        </p:nvGrpSpPr>
        <p:grpSpPr>
          <a:xfrm>
            <a:off x="5075802" y="5367971"/>
            <a:ext cx="1200264" cy="517866"/>
            <a:chOff x="4832576" y="5465056"/>
            <a:chExt cx="1653265" cy="636509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8CF02EB-E44E-4BCB-8DBB-4B850D2B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058" y="5465056"/>
              <a:ext cx="636509" cy="63650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68233BD-DC49-4698-8666-D76595602F92}"/>
                </a:ext>
              </a:extLst>
            </p:cNvPr>
            <p:cNvSpPr txBox="1"/>
            <p:nvPr/>
          </p:nvSpPr>
          <p:spPr>
            <a:xfrm>
              <a:off x="4832576" y="5598644"/>
              <a:ext cx="1653265" cy="45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3.</a:t>
              </a:r>
              <a:endPara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16017589-4871-4FCC-B146-D8617304404E}"/>
              </a:ext>
            </a:extLst>
          </p:cNvPr>
          <p:cNvSpPr/>
          <p:nvPr/>
        </p:nvSpPr>
        <p:spPr>
          <a:xfrm rot="13364848">
            <a:off x="6930140" y="3350405"/>
            <a:ext cx="1634207" cy="240302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1DD17C-DC4C-4D23-905A-AE2F458E1E42}"/>
              </a:ext>
            </a:extLst>
          </p:cNvPr>
          <p:cNvSpPr txBox="1"/>
          <p:nvPr/>
        </p:nvSpPr>
        <p:spPr>
          <a:xfrm>
            <a:off x="7210795" y="2782457"/>
            <a:ext cx="1974001" cy="56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 </a:t>
            </a:r>
            <a:r>
              <a: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정보 제공</a:t>
            </a:r>
            <a:endParaRPr lang="en-US" altLang="ko-KR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보상 지급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51C7468-B524-4087-BA4A-5D8322A22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73" y="3399373"/>
            <a:ext cx="462103" cy="517866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8F25F9-52A6-4611-8B15-80CFFD21A567}"/>
              </a:ext>
            </a:extLst>
          </p:cNvPr>
          <p:cNvGrpSpPr/>
          <p:nvPr/>
        </p:nvGrpSpPr>
        <p:grpSpPr>
          <a:xfrm>
            <a:off x="2463719" y="4238929"/>
            <a:ext cx="2184844" cy="1877391"/>
            <a:chOff x="881735" y="4539445"/>
            <a:chExt cx="2562011" cy="2160000"/>
          </a:xfrm>
        </p:grpSpPr>
        <p:sp>
          <p:nvSpPr>
            <p:cNvPr id="61" name="순서도: 연결자 60">
              <a:extLst>
                <a:ext uri="{FF2B5EF4-FFF2-40B4-BE49-F238E27FC236}">
                  <a16:creationId xmlns:a16="http://schemas.microsoft.com/office/drawing/2014/main" id="{419430DD-2E40-4D5B-BCF6-4C42C1A32A7F}"/>
                </a:ext>
              </a:extLst>
            </p:cNvPr>
            <p:cNvSpPr/>
            <p:nvPr/>
          </p:nvSpPr>
          <p:spPr>
            <a:xfrm>
              <a:off x="1065894" y="4539445"/>
              <a:ext cx="2160000" cy="216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07243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6593419-68D3-4D2E-84C8-9E53CDFEEB59}"/>
                </a:ext>
              </a:extLst>
            </p:cNvPr>
            <p:cNvGrpSpPr/>
            <p:nvPr/>
          </p:nvGrpSpPr>
          <p:grpSpPr>
            <a:xfrm>
              <a:off x="1720972" y="5866321"/>
              <a:ext cx="849843" cy="774051"/>
              <a:chOff x="1828880" y="1802195"/>
              <a:chExt cx="2310731" cy="1857616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CF940AED-712B-4800-8AD4-F3FDB2EFE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880" y="1802195"/>
                <a:ext cx="1155365" cy="1155364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73C2043-A1B2-40CD-A6C2-368CFFD91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4245" y="2504447"/>
                <a:ext cx="1155366" cy="1155364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D2CF680-E98A-4436-BAF6-4EAF01416450}"/>
                </a:ext>
              </a:extLst>
            </p:cNvPr>
            <p:cNvSpPr txBox="1"/>
            <p:nvPr/>
          </p:nvSpPr>
          <p:spPr>
            <a:xfrm>
              <a:off x="881735" y="5244520"/>
              <a:ext cx="2562011" cy="708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400" dirty="0" err="1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행사업체</a:t>
              </a:r>
              <a:endParaRPr lang="ko-KR" altLang="en-US" sz="3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C7DBFEB-3E69-4A14-A27F-AADA30081A23}"/>
              </a:ext>
            </a:extLst>
          </p:cNvPr>
          <p:cNvGrpSpPr/>
          <p:nvPr/>
        </p:nvGrpSpPr>
        <p:grpSpPr>
          <a:xfrm>
            <a:off x="5100516" y="1738252"/>
            <a:ext cx="1842015" cy="1877391"/>
            <a:chOff x="4400320" y="1735517"/>
            <a:chExt cx="2160000" cy="21600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7EC174C-421B-46E1-A4BD-65A9B817BFAD}"/>
                </a:ext>
              </a:extLst>
            </p:cNvPr>
            <p:cNvGrpSpPr/>
            <p:nvPr/>
          </p:nvGrpSpPr>
          <p:grpSpPr>
            <a:xfrm>
              <a:off x="4400320" y="1735517"/>
              <a:ext cx="2160000" cy="2160000"/>
              <a:chOff x="4400320" y="1735517"/>
              <a:chExt cx="2160000" cy="2160000"/>
            </a:xfrm>
          </p:grpSpPr>
          <p:sp>
            <p:nvSpPr>
              <p:cNvPr id="56" name="순서도: 연결자 55">
                <a:extLst>
                  <a:ext uri="{FF2B5EF4-FFF2-40B4-BE49-F238E27FC236}">
                    <a16:creationId xmlns:a16="http://schemas.microsoft.com/office/drawing/2014/main" id="{5DD81E5C-F242-4777-83DF-7AFEF396202E}"/>
                  </a:ext>
                </a:extLst>
              </p:cNvPr>
              <p:cNvSpPr/>
              <p:nvPr/>
            </p:nvSpPr>
            <p:spPr>
              <a:xfrm>
                <a:off x="4400320" y="1735517"/>
                <a:ext cx="2160000" cy="2160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7243F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>
                    <a:solidFill>
                      <a:srgbClr val="07243F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학교</a:t>
                </a:r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402AA6EF-CEF8-4CB6-AE03-30008D205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2299" y="2991138"/>
                <a:ext cx="796041" cy="87529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39B323-EDDB-4531-954B-6D56C036BF42}"/>
                </a:ext>
              </a:extLst>
            </p:cNvPr>
            <p:cNvSpPr txBox="1"/>
            <p:nvPr/>
          </p:nvSpPr>
          <p:spPr>
            <a:xfrm>
              <a:off x="4423850" y="2158900"/>
              <a:ext cx="211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&lt;O</a:t>
              </a:r>
              <a:r>
                <a:rPr lang="ko-KR" altLang="en-US" sz="1400" dirty="0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월 </a:t>
              </a:r>
              <a:r>
                <a:rPr lang="en-US" altLang="ko-KR" sz="1400" dirty="0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O</a:t>
              </a:r>
              <a:r>
                <a:rPr lang="ko-KR" altLang="en-US" sz="1400" dirty="0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일 축제 진행</a:t>
              </a:r>
              <a:r>
                <a:rPr lang="en-US" altLang="ko-KR" sz="1400" dirty="0">
                  <a:solidFill>
                    <a:srgbClr val="07243F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&gt;</a:t>
              </a:r>
              <a:endParaRPr lang="ko-KR" altLang="en-US" sz="1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870F5A5-E5F8-4F81-A4DD-B085769F3B06}"/>
              </a:ext>
            </a:extLst>
          </p:cNvPr>
          <p:cNvGrpSpPr/>
          <p:nvPr/>
        </p:nvGrpSpPr>
        <p:grpSpPr>
          <a:xfrm>
            <a:off x="5783059" y="1290892"/>
            <a:ext cx="624079" cy="83708"/>
            <a:chOff x="5660310" y="1292140"/>
            <a:chExt cx="624079" cy="8370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0A057D8-BC18-4383-86E8-F781C477FE9E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13C4CDA-B8AA-42F1-B2A0-67B3EEE72D8E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5FF2C67-2566-405E-BC94-CF804B3BDF0B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60950A-0AE3-4447-9704-FDBD9B13363A}"/>
              </a:ext>
            </a:extLst>
          </p:cNvPr>
          <p:cNvGrpSpPr/>
          <p:nvPr/>
        </p:nvGrpSpPr>
        <p:grpSpPr>
          <a:xfrm>
            <a:off x="7622690" y="4238929"/>
            <a:ext cx="1842015" cy="1877391"/>
            <a:chOff x="7622690" y="4238929"/>
            <a:chExt cx="1842015" cy="1877391"/>
          </a:xfrm>
        </p:grpSpPr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E5701F3B-05EB-48F3-8C3C-329D1D5DC892}"/>
                </a:ext>
              </a:extLst>
            </p:cNvPr>
            <p:cNvSpPr/>
            <p:nvPr/>
          </p:nvSpPr>
          <p:spPr>
            <a:xfrm>
              <a:off x="7622690" y="4238929"/>
              <a:ext cx="1842015" cy="1877391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07243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154D869-C515-4B2A-9AFA-70ECE17AD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4873" y="5552322"/>
              <a:ext cx="537648" cy="547973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70934B6A-822A-4B98-9060-82351871DBA3}"/>
                </a:ext>
              </a:extLst>
            </p:cNvPr>
            <p:cNvGrpSpPr/>
            <p:nvPr/>
          </p:nvGrpSpPr>
          <p:grpSpPr>
            <a:xfrm>
              <a:off x="7808471" y="4718594"/>
              <a:ext cx="1531894" cy="675854"/>
              <a:chOff x="1831848" y="557471"/>
              <a:chExt cx="2606619" cy="1071302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95EEA66-E053-4EE2-BEDB-A418003A24C1}"/>
                  </a:ext>
                </a:extLst>
              </p:cNvPr>
              <p:cNvGrpSpPr/>
              <p:nvPr/>
            </p:nvGrpSpPr>
            <p:grpSpPr>
              <a:xfrm>
                <a:off x="1851253" y="557471"/>
                <a:ext cx="450558" cy="322319"/>
                <a:chOff x="1866492" y="505780"/>
                <a:chExt cx="512164" cy="366391"/>
              </a:xfrm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DD2F62F-ACF1-4F11-ABC2-8C562C2B0D6D}"/>
                    </a:ext>
                  </a:extLst>
                </p:cNvPr>
                <p:cNvSpPr/>
                <p:nvPr/>
              </p:nvSpPr>
              <p:spPr>
                <a:xfrm>
                  <a:off x="1866492" y="505780"/>
                  <a:ext cx="256082" cy="36639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B58B797-9CCE-4E50-A1AF-35E9E5BE08AF}"/>
                    </a:ext>
                  </a:extLst>
                </p:cNvPr>
                <p:cNvSpPr/>
                <p:nvPr/>
              </p:nvSpPr>
              <p:spPr>
                <a:xfrm>
                  <a:off x="2122574" y="505780"/>
                  <a:ext cx="256082" cy="36639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CC40B69-AA85-4C31-8247-0C9E121FDCFA}"/>
                    </a:ext>
                  </a:extLst>
                </p:cNvPr>
                <p:cNvSpPr/>
                <p:nvPr/>
              </p:nvSpPr>
              <p:spPr>
                <a:xfrm>
                  <a:off x="1866492" y="570785"/>
                  <a:ext cx="106471" cy="152335"/>
                </a:xfrm>
                <a:prstGeom prst="ellipse">
                  <a:avLst/>
                </a:prstGeom>
                <a:solidFill>
                  <a:srgbClr val="0F4C8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F0AFB9C-C0F4-4DE7-B58E-140D7A9E59E4}"/>
                    </a:ext>
                  </a:extLst>
                </p:cNvPr>
                <p:cNvSpPr/>
                <p:nvPr/>
              </p:nvSpPr>
              <p:spPr>
                <a:xfrm>
                  <a:off x="2122574" y="570785"/>
                  <a:ext cx="106471" cy="152335"/>
                </a:xfrm>
                <a:prstGeom prst="ellipse">
                  <a:avLst/>
                </a:prstGeom>
                <a:solidFill>
                  <a:srgbClr val="0F4C81"/>
                </a:solidFill>
                <a:ln w="38100">
                  <a:solidFill>
                    <a:srgbClr val="0F4C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F16B116-B2D5-4C54-B549-6BC532183D2B}"/>
                  </a:ext>
                </a:extLst>
              </p:cNvPr>
              <p:cNvSpPr/>
              <p:nvPr/>
            </p:nvSpPr>
            <p:spPr>
              <a:xfrm>
                <a:off x="1831848" y="880374"/>
                <a:ext cx="104180" cy="740198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79BA0A3-3F22-42A0-8E0A-A8C5FCD1B054}"/>
                  </a:ext>
                </a:extLst>
              </p:cNvPr>
              <p:cNvSpPr/>
              <p:nvPr/>
            </p:nvSpPr>
            <p:spPr>
              <a:xfrm>
                <a:off x="2531797" y="880374"/>
                <a:ext cx="104180" cy="740198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5B55538-9760-4872-8B06-2356620A87E3}"/>
                  </a:ext>
                </a:extLst>
              </p:cNvPr>
              <p:cNvSpPr/>
              <p:nvPr/>
            </p:nvSpPr>
            <p:spPr>
              <a:xfrm rot="16200000">
                <a:off x="2119883" y="592338"/>
                <a:ext cx="98436" cy="674504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2556766-91DD-47E9-AABA-34A643287742}"/>
                  </a:ext>
                </a:extLst>
              </p:cNvPr>
              <p:cNvSpPr/>
              <p:nvPr/>
            </p:nvSpPr>
            <p:spPr>
              <a:xfrm rot="16200000">
                <a:off x="2119883" y="1242303"/>
                <a:ext cx="98436" cy="674504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0021B1D-DF72-4799-B59E-CCFD7FFC7219}"/>
                  </a:ext>
                </a:extLst>
              </p:cNvPr>
              <p:cNvSpPr/>
              <p:nvPr/>
            </p:nvSpPr>
            <p:spPr>
              <a:xfrm rot="16200000">
                <a:off x="2586761" y="1118449"/>
                <a:ext cx="98436" cy="208362"/>
              </a:xfrm>
              <a:prstGeom prst="rect">
                <a:avLst/>
              </a:prstGeom>
              <a:solidFill>
                <a:srgbClr val="0F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47752630-4B21-4C13-B5A1-86168BD691CB}"/>
                  </a:ext>
                </a:extLst>
              </p:cNvPr>
              <p:cNvSpPr/>
              <p:nvPr/>
            </p:nvSpPr>
            <p:spPr>
              <a:xfrm>
                <a:off x="3534003" y="880374"/>
                <a:ext cx="104180" cy="740198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05B4B1B-707F-4C78-8D00-357C1F257625}"/>
                  </a:ext>
                </a:extLst>
              </p:cNvPr>
              <p:cNvSpPr/>
              <p:nvPr/>
            </p:nvSpPr>
            <p:spPr>
              <a:xfrm>
                <a:off x="4230106" y="880374"/>
                <a:ext cx="104180" cy="740198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9BF36C13-09D4-44B3-AE6D-4269C5502D0D}"/>
                  </a:ext>
                </a:extLst>
              </p:cNvPr>
              <p:cNvSpPr/>
              <p:nvPr/>
            </p:nvSpPr>
            <p:spPr>
              <a:xfrm rot="16200000">
                <a:off x="3822037" y="592338"/>
                <a:ext cx="98436" cy="674504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F2C7F22-7303-432A-86AD-C3C5803C9B00}"/>
                  </a:ext>
                </a:extLst>
              </p:cNvPr>
              <p:cNvSpPr/>
              <p:nvPr/>
            </p:nvSpPr>
            <p:spPr>
              <a:xfrm rot="16200000">
                <a:off x="3822037" y="1242302"/>
                <a:ext cx="98436" cy="674504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E8A4E42-CC75-42E3-B567-6953DB484257}"/>
                  </a:ext>
                </a:extLst>
              </p:cNvPr>
              <p:cNvSpPr/>
              <p:nvPr/>
            </p:nvSpPr>
            <p:spPr>
              <a:xfrm rot="16200000">
                <a:off x="4285068" y="1118449"/>
                <a:ext cx="98436" cy="208362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439FF03-307F-4BB3-AD12-CBBAD12DF3D3}"/>
                  </a:ext>
                </a:extLst>
              </p:cNvPr>
              <p:cNvSpPr/>
              <p:nvPr/>
            </p:nvSpPr>
            <p:spPr>
              <a:xfrm rot="5400000">
                <a:off x="3081546" y="1010617"/>
                <a:ext cx="87278" cy="738776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8ABC8468-B7DC-4471-9AD5-441BE8259C71}"/>
                  </a:ext>
                </a:extLst>
              </p:cNvPr>
              <p:cNvSpPr/>
              <p:nvPr/>
            </p:nvSpPr>
            <p:spPr>
              <a:xfrm rot="5400000">
                <a:off x="3073805" y="1201669"/>
                <a:ext cx="104180" cy="740198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9BB25947-78E1-4E63-B3A7-D8996A209B1E}"/>
                  </a:ext>
                </a:extLst>
              </p:cNvPr>
              <p:cNvSpPr/>
              <p:nvPr/>
            </p:nvSpPr>
            <p:spPr>
              <a:xfrm>
                <a:off x="2755797" y="861147"/>
                <a:ext cx="98436" cy="562496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1DAA35B1-482D-4EC2-B790-263698C39D73}"/>
                  </a:ext>
                </a:extLst>
              </p:cNvPr>
              <p:cNvSpPr/>
              <p:nvPr/>
            </p:nvSpPr>
            <p:spPr>
              <a:xfrm>
                <a:off x="3104521" y="1404835"/>
                <a:ext cx="98436" cy="208362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8842B0A0-D5E4-4D2E-BB54-86BB6064A695}"/>
                  </a:ext>
                </a:extLst>
              </p:cNvPr>
              <p:cNvSpPr/>
              <p:nvPr/>
            </p:nvSpPr>
            <p:spPr>
              <a:xfrm>
                <a:off x="3396136" y="861146"/>
                <a:ext cx="98436" cy="562496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56EFDB1-2312-4579-92D7-DD0F050803E5}"/>
                  </a:ext>
                </a:extLst>
              </p:cNvPr>
              <p:cNvSpPr/>
              <p:nvPr/>
            </p:nvSpPr>
            <p:spPr>
              <a:xfrm rot="5400000">
                <a:off x="3063229" y="736986"/>
                <a:ext cx="100718" cy="715592"/>
              </a:xfrm>
              <a:prstGeom prst="rect">
                <a:avLst/>
              </a:prstGeom>
              <a:solidFill>
                <a:srgbClr val="072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721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타원 35">
            <a:extLst>
              <a:ext uri="{FF2B5EF4-FFF2-40B4-BE49-F238E27FC236}">
                <a16:creationId xmlns:a16="http://schemas.microsoft.com/office/drawing/2014/main" id="{AD2CC128-8872-4706-AEF0-FAC36786C33C}"/>
              </a:ext>
            </a:extLst>
          </p:cNvPr>
          <p:cNvSpPr/>
          <p:nvPr/>
        </p:nvSpPr>
        <p:spPr>
          <a:xfrm>
            <a:off x="5602571" y="4510422"/>
            <a:ext cx="1510491" cy="1510491"/>
          </a:xfrm>
          <a:prstGeom prst="ellipse">
            <a:avLst/>
          </a:prstGeom>
          <a:solidFill>
            <a:schemeClr val="accent6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187AAF-7958-44DB-BADC-47A0DF4667FA}"/>
              </a:ext>
            </a:extLst>
          </p:cNvPr>
          <p:cNvGrpSpPr/>
          <p:nvPr/>
        </p:nvGrpSpPr>
        <p:grpSpPr>
          <a:xfrm>
            <a:off x="7320143" y="887229"/>
            <a:ext cx="2427268" cy="1184939"/>
            <a:chOff x="6642261" y="887229"/>
            <a:chExt cx="2427268" cy="118493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5173566-BDB1-45D3-B2B2-B0AB66612B88}"/>
                </a:ext>
              </a:extLst>
            </p:cNvPr>
            <p:cNvSpPr/>
            <p:nvPr/>
          </p:nvSpPr>
          <p:spPr>
            <a:xfrm>
              <a:off x="6647872" y="887229"/>
              <a:ext cx="2100255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accent2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가이드라인 제공</a:t>
              </a:r>
              <a:endParaRPr lang="en-US" altLang="ko-KR" sz="2400" dirty="0">
                <a:solidFill>
                  <a:schemeClr val="accent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74B9B5-CFBB-434F-B197-2255705DCB22}"/>
                </a:ext>
              </a:extLst>
            </p:cNvPr>
            <p:cNvSpPr txBox="1"/>
            <p:nvPr/>
          </p:nvSpPr>
          <p:spPr>
            <a:xfrm>
              <a:off x="6642261" y="1487393"/>
              <a:ext cx="2427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>
                  <a:latin typeface="Yoon 윤고딕 745" panose="020B0503000000000000" pitchFamily="34" charset="-127"/>
                  <a:ea typeface="Yoon 윤고딕 745" panose="020B0503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1600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블록체인에</a:t>
              </a:r>
              <a:r>
                <a:rPr lang="ko-KR" altLang="en-US" sz="16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익숙하지 않은 </a:t>
              </a:r>
              <a:endParaRPr lang="en-US" altLang="ko-KR" sz="16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16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사용자를 위한 가이드라인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2C4ABE-4E52-4F31-98ED-D2ED59A2F75C}"/>
              </a:ext>
            </a:extLst>
          </p:cNvPr>
          <p:cNvGrpSpPr/>
          <p:nvPr/>
        </p:nvGrpSpPr>
        <p:grpSpPr>
          <a:xfrm>
            <a:off x="7320143" y="2837015"/>
            <a:ext cx="2507418" cy="1184939"/>
            <a:chOff x="6623220" y="2812032"/>
            <a:chExt cx="2507418" cy="118493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F1EEE95-237B-4B6F-A882-16BD32CB3C0C}"/>
                </a:ext>
              </a:extLst>
            </p:cNvPr>
            <p:cNvSpPr/>
            <p:nvPr/>
          </p:nvSpPr>
          <p:spPr>
            <a:xfrm>
              <a:off x="6628831" y="2812032"/>
              <a:ext cx="2225289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accent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베타 테스트 진행</a:t>
              </a:r>
              <a:endParaRPr lang="en-US" altLang="ko-KR" sz="2400" dirty="0">
                <a:solidFill>
                  <a:schemeClr val="accent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3DC1A6-0E8E-4FE3-B40C-960C80F8FA67}"/>
                </a:ext>
              </a:extLst>
            </p:cNvPr>
            <p:cNvSpPr txBox="1"/>
            <p:nvPr/>
          </p:nvSpPr>
          <p:spPr>
            <a:xfrm>
              <a:off x="6623220" y="3412196"/>
              <a:ext cx="25074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160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defRPr>
              </a:lvl1pPr>
            </a:lstStyle>
            <a:p>
              <a:r>
                <a:rPr lang="ko-KR" altLang="en-US" dirty="0"/>
                <a:t> 횡령이 발생했던 학교 </a:t>
              </a:r>
              <a:r>
                <a:rPr lang="en-US" altLang="ko-KR" dirty="0"/>
                <a:t>5</a:t>
              </a:r>
              <a:r>
                <a:rPr lang="ko-KR" altLang="en-US" dirty="0"/>
                <a:t>곳  </a:t>
              </a:r>
              <a:endParaRPr lang="en-US" altLang="ko-KR" dirty="0"/>
            </a:p>
            <a:p>
              <a:r>
                <a:rPr lang="ko-KR" altLang="en-US" dirty="0"/>
                <a:t>피드백을 통한 문제점 보완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CEB8D1-7636-401E-80EB-BB30C468A09E}"/>
              </a:ext>
            </a:extLst>
          </p:cNvPr>
          <p:cNvGrpSpPr/>
          <p:nvPr/>
        </p:nvGrpSpPr>
        <p:grpSpPr>
          <a:xfrm>
            <a:off x="7320143" y="4673196"/>
            <a:ext cx="2188420" cy="1184939"/>
            <a:chOff x="6623220" y="2812032"/>
            <a:chExt cx="2188420" cy="118493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96158E4-9409-478E-A84C-0A4BA53E66F1}"/>
                </a:ext>
              </a:extLst>
            </p:cNvPr>
            <p:cNvSpPr/>
            <p:nvPr/>
          </p:nvSpPr>
          <p:spPr>
            <a:xfrm>
              <a:off x="6628831" y="2812032"/>
              <a:ext cx="2069797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accent6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지속적인 마케팅</a:t>
              </a:r>
              <a:endParaRPr lang="en-US" altLang="ko-KR" sz="2400" dirty="0">
                <a:solidFill>
                  <a:schemeClr val="accent6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308299-6998-41C9-96F5-E2911E9E0D3E}"/>
                </a:ext>
              </a:extLst>
            </p:cNvPr>
            <p:cNvSpPr txBox="1"/>
            <p:nvPr/>
          </p:nvSpPr>
          <p:spPr>
            <a:xfrm>
              <a:off x="6623220" y="3412196"/>
              <a:ext cx="21884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160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defRPr>
              </a:lvl1pPr>
            </a:lstStyle>
            <a:p>
              <a:r>
                <a:rPr lang="ko-KR" altLang="en-US" dirty="0"/>
                <a:t>성공사례를 통해 마케팅</a:t>
              </a:r>
              <a:endParaRPr lang="en-US" altLang="ko-KR" dirty="0"/>
            </a:p>
            <a:p>
              <a:r>
                <a:rPr lang="ko-KR" altLang="en-US" dirty="0"/>
                <a:t>이용 대학교 수 증가</a:t>
              </a:r>
              <a:endParaRPr lang="en-US" altLang="ko-KR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C6B8BBB-4144-407F-8769-B15039AEE708}"/>
              </a:ext>
            </a:extLst>
          </p:cNvPr>
          <p:cNvSpPr txBox="1"/>
          <p:nvPr/>
        </p:nvSpPr>
        <p:spPr>
          <a:xfrm>
            <a:off x="1942688" y="2837015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03-3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058854-897C-4505-8B5C-2370D0275E0A}"/>
              </a:ext>
            </a:extLst>
          </p:cNvPr>
          <p:cNvSpPr/>
          <p:nvPr/>
        </p:nvSpPr>
        <p:spPr>
          <a:xfrm>
            <a:off x="1273322" y="3096307"/>
            <a:ext cx="2183611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진입 전략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A05CAB-C694-4C8E-B09A-EE6E3291B576}"/>
              </a:ext>
            </a:extLst>
          </p:cNvPr>
          <p:cNvGrpSpPr/>
          <p:nvPr/>
        </p:nvGrpSpPr>
        <p:grpSpPr>
          <a:xfrm>
            <a:off x="2052398" y="3938246"/>
            <a:ext cx="624079" cy="83708"/>
            <a:chOff x="1917305" y="3938246"/>
            <a:chExt cx="624079" cy="8370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1DAAFFE-A92F-4D77-9AC3-F4EF70CB75C6}"/>
                </a:ext>
              </a:extLst>
            </p:cNvPr>
            <p:cNvSpPr/>
            <p:nvPr/>
          </p:nvSpPr>
          <p:spPr>
            <a:xfrm>
              <a:off x="1917305" y="3938246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54D8A9A-F04A-4431-8D73-DDC7A1C463E5}"/>
                </a:ext>
              </a:extLst>
            </p:cNvPr>
            <p:cNvSpPr/>
            <p:nvPr/>
          </p:nvSpPr>
          <p:spPr>
            <a:xfrm>
              <a:off x="2187491" y="3938246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C880391-3357-47A4-B6B2-A247C578FD1A}"/>
                </a:ext>
              </a:extLst>
            </p:cNvPr>
            <p:cNvSpPr/>
            <p:nvPr/>
          </p:nvSpPr>
          <p:spPr>
            <a:xfrm>
              <a:off x="2457676" y="3938246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82A6D0E-D8B1-45EB-8A5A-5D93D9C41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05" y="837086"/>
            <a:ext cx="1510491" cy="1510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F157F6-41BE-447A-926F-A591B09A2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96" y="4564544"/>
            <a:ext cx="1356672" cy="13566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4CF41C-C1A7-49B4-8CD3-52BEC8088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04" y="2673754"/>
            <a:ext cx="1510491" cy="15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7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DF79FE52-7053-4413-9343-D0B441D0D9B4}"/>
              </a:ext>
            </a:extLst>
          </p:cNvPr>
          <p:cNvSpPr/>
          <p:nvPr/>
        </p:nvSpPr>
        <p:spPr>
          <a:xfrm>
            <a:off x="3523232" y="2938995"/>
            <a:ext cx="2601181" cy="3143250"/>
          </a:xfrm>
          <a:custGeom>
            <a:avLst/>
            <a:gdLst>
              <a:gd name="connsiteX0" fmla="*/ 0 w 2601181"/>
              <a:gd name="connsiteY0" fmla="*/ 0 h 3143250"/>
              <a:gd name="connsiteX1" fmla="*/ 2280125 w 2601181"/>
              <a:gd name="connsiteY1" fmla="*/ 0 h 3143250"/>
              <a:gd name="connsiteX2" fmla="*/ 2280125 w 2601181"/>
              <a:gd name="connsiteY2" fmla="*/ 1156374 h 3143250"/>
              <a:gd name="connsiteX3" fmla="*/ 2358603 w 2601181"/>
              <a:gd name="connsiteY3" fmla="*/ 1284968 h 3143250"/>
              <a:gd name="connsiteX4" fmla="*/ 2601181 w 2601181"/>
              <a:gd name="connsiteY4" fmla="*/ 1571628 h 3143250"/>
              <a:gd name="connsiteX5" fmla="*/ 2352352 w 2601181"/>
              <a:gd name="connsiteY5" fmla="*/ 1870344 h 3143250"/>
              <a:gd name="connsiteX6" fmla="*/ 2280125 w 2601181"/>
              <a:gd name="connsiteY6" fmla="*/ 1986880 h 3143250"/>
              <a:gd name="connsiteX7" fmla="*/ 2280125 w 2601181"/>
              <a:gd name="connsiteY7" fmla="*/ 3143250 h 3143250"/>
              <a:gd name="connsiteX8" fmla="*/ 0 w 2601181"/>
              <a:gd name="connsiteY8" fmla="*/ 3143250 h 3143250"/>
              <a:gd name="connsiteX9" fmla="*/ 0 w 2601181"/>
              <a:gd name="connsiteY9" fmla="*/ 1986879 h 3143250"/>
              <a:gd name="connsiteX10" fmla="*/ 72227 w 2601181"/>
              <a:gd name="connsiteY10" fmla="*/ 1870343 h 3143250"/>
              <a:gd name="connsiteX11" fmla="*/ 321056 w 2601181"/>
              <a:gd name="connsiteY11" fmla="*/ 1571627 h 3143250"/>
              <a:gd name="connsiteX12" fmla="*/ 78478 w 2601181"/>
              <a:gd name="connsiteY12" fmla="*/ 1284967 h 3143250"/>
              <a:gd name="connsiteX13" fmla="*/ 0 w 2601181"/>
              <a:gd name="connsiteY13" fmla="*/ 1156373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1181" h="3143250">
                <a:moveTo>
                  <a:pt x="0" y="0"/>
                </a:moveTo>
                <a:lnTo>
                  <a:pt x="2280125" y="0"/>
                </a:lnTo>
                <a:lnTo>
                  <a:pt x="2280125" y="1156374"/>
                </a:lnTo>
                <a:lnTo>
                  <a:pt x="2358603" y="1284968"/>
                </a:lnTo>
                <a:cubicBezTo>
                  <a:pt x="2436783" y="1400614"/>
                  <a:pt x="2514964" y="1482104"/>
                  <a:pt x="2601181" y="1571628"/>
                </a:cubicBezTo>
                <a:cubicBezTo>
                  <a:pt x="2510201" y="1661156"/>
                  <a:pt x="2427258" y="1758718"/>
                  <a:pt x="2352352" y="1870344"/>
                </a:cubicBezTo>
                <a:lnTo>
                  <a:pt x="2280125" y="1986880"/>
                </a:lnTo>
                <a:lnTo>
                  <a:pt x="2280125" y="3143250"/>
                </a:lnTo>
                <a:lnTo>
                  <a:pt x="0" y="3143250"/>
                </a:lnTo>
                <a:lnTo>
                  <a:pt x="0" y="1986879"/>
                </a:lnTo>
                <a:lnTo>
                  <a:pt x="72227" y="1870343"/>
                </a:lnTo>
                <a:cubicBezTo>
                  <a:pt x="147133" y="1758717"/>
                  <a:pt x="230075" y="1661155"/>
                  <a:pt x="321056" y="1571627"/>
                </a:cubicBezTo>
                <a:cubicBezTo>
                  <a:pt x="234839" y="1482103"/>
                  <a:pt x="156658" y="1400613"/>
                  <a:pt x="78478" y="1284967"/>
                </a:cubicBezTo>
                <a:lnTo>
                  <a:pt x="0" y="1156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 dist="50800" dir="162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E5964A4A-94CC-4168-8877-D59175CA8699}"/>
              </a:ext>
            </a:extLst>
          </p:cNvPr>
          <p:cNvSpPr/>
          <p:nvPr/>
        </p:nvSpPr>
        <p:spPr>
          <a:xfrm>
            <a:off x="657822" y="2938995"/>
            <a:ext cx="2601180" cy="3143250"/>
          </a:xfrm>
          <a:custGeom>
            <a:avLst/>
            <a:gdLst>
              <a:gd name="connsiteX0" fmla="*/ 0 w 2601180"/>
              <a:gd name="connsiteY0" fmla="*/ 0 h 3143250"/>
              <a:gd name="connsiteX1" fmla="*/ 2280125 w 2601180"/>
              <a:gd name="connsiteY1" fmla="*/ 0 h 3143250"/>
              <a:gd name="connsiteX2" fmla="*/ 2280125 w 2601180"/>
              <a:gd name="connsiteY2" fmla="*/ 1156375 h 3143250"/>
              <a:gd name="connsiteX3" fmla="*/ 2358602 w 2601180"/>
              <a:gd name="connsiteY3" fmla="*/ 1284967 h 3143250"/>
              <a:gd name="connsiteX4" fmla="*/ 2601180 w 2601180"/>
              <a:gd name="connsiteY4" fmla="*/ 1571627 h 3143250"/>
              <a:gd name="connsiteX5" fmla="*/ 2352351 w 2601180"/>
              <a:gd name="connsiteY5" fmla="*/ 1870343 h 3143250"/>
              <a:gd name="connsiteX6" fmla="*/ 2280125 w 2601180"/>
              <a:gd name="connsiteY6" fmla="*/ 1986877 h 3143250"/>
              <a:gd name="connsiteX7" fmla="*/ 2280125 w 2601180"/>
              <a:gd name="connsiteY7" fmla="*/ 3143250 h 3143250"/>
              <a:gd name="connsiteX8" fmla="*/ 0 w 2601180"/>
              <a:gd name="connsiteY8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1180" h="3143250">
                <a:moveTo>
                  <a:pt x="0" y="0"/>
                </a:moveTo>
                <a:lnTo>
                  <a:pt x="2280125" y="0"/>
                </a:lnTo>
                <a:lnTo>
                  <a:pt x="2280125" y="1156375"/>
                </a:lnTo>
                <a:lnTo>
                  <a:pt x="2358602" y="1284967"/>
                </a:lnTo>
                <a:cubicBezTo>
                  <a:pt x="2436782" y="1400613"/>
                  <a:pt x="2514963" y="1482103"/>
                  <a:pt x="2601180" y="1571627"/>
                </a:cubicBezTo>
                <a:cubicBezTo>
                  <a:pt x="2510199" y="1661155"/>
                  <a:pt x="2427257" y="1758717"/>
                  <a:pt x="2352351" y="1870343"/>
                </a:cubicBezTo>
                <a:lnTo>
                  <a:pt x="2280125" y="1986877"/>
                </a:lnTo>
                <a:lnTo>
                  <a:pt x="2280125" y="3143250"/>
                </a:lnTo>
                <a:lnTo>
                  <a:pt x="0" y="3143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 dist="50800" dir="162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D9C5A39D-BA40-4725-8CEE-AD3F0D48EF46}"/>
              </a:ext>
            </a:extLst>
          </p:cNvPr>
          <p:cNvSpPr/>
          <p:nvPr/>
        </p:nvSpPr>
        <p:spPr>
          <a:xfrm>
            <a:off x="6388640" y="2938995"/>
            <a:ext cx="2601180" cy="3143250"/>
          </a:xfrm>
          <a:custGeom>
            <a:avLst/>
            <a:gdLst>
              <a:gd name="connsiteX0" fmla="*/ 1 w 2601180"/>
              <a:gd name="connsiteY0" fmla="*/ 1156374 h 3143250"/>
              <a:gd name="connsiteX1" fmla="*/ 1 w 2601180"/>
              <a:gd name="connsiteY1" fmla="*/ 1986881 h 3143250"/>
              <a:gd name="connsiteX2" fmla="*/ 321057 w 2601180"/>
              <a:gd name="connsiteY2" fmla="*/ 1571628 h 3143250"/>
              <a:gd name="connsiteX3" fmla="*/ 1 w 2601180"/>
              <a:gd name="connsiteY3" fmla="*/ 1156374 h 3143250"/>
              <a:gd name="connsiteX4" fmla="*/ 0 w 2601180"/>
              <a:gd name="connsiteY4" fmla="*/ 0 h 3143250"/>
              <a:gd name="connsiteX5" fmla="*/ 2280125 w 2601180"/>
              <a:gd name="connsiteY5" fmla="*/ 0 h 3143250"/>
              <a:gd name="connsiteX6" fmla="*/ 2280125 w 2601180"/>
              <a:gd name="connsiteY6" fmla="*/ 1156375 h 3143250"/>
              <a:gd name="connsiteX7" fmla="*/ 2358602 w 2601180"/>
              <a:gd name="connsiteY7" fmla="*/ 1284968 h 3143250"/>
              <a:gd name="connsiteX8" fmla="*/ 2601180 w 2601180"/>
              <a:gd name="connsiteY8" fmla="*/ 1571628 h 3143250"/>
              <a:gd name="connsiteX9" fmla="*/ 2352352 w 2601180"/>
              <a:gd name="connsiteY9" fmla="*/ 1870344 h 3143250"/>
              <a:gd name="connsiteX10" fmla="*/ 2280125 w 2601180"/>
              <a:gd name="connsiteY10" fmla="*/ 1986879 h 3143250"/>
              <a:gd name="connsiteX11" fmla="*/ 2280125 w 2601180"/>
              <a:gd name="connsiteY11" fmla="*/ 3143250 h 3143250"/>
              <a:gd name="connsiteX12" fmla="*/ 0 w 2601180"/>
              <a:gd name="connsiteY12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01180" h="3143250">
                <a:moveTo>
                  <a:pt x="1" y="1156374"/>
                </a:moveTo>
                <a:lnTo>
                  <a:pt x="1" y="1986881"/>
                </a:lnTo>
                <a:cubicBezTo>
                  <a:pt x="92732" y="1824653"/>
                  <a:pt x="199750" y="1690999"/>
                  <a:pt x="321057" y="1571628"/>
                </a:cubicBezTo>
                <a:cubicBezTo>
                  <a:pt x="206101" y="1452263"/>
                  <a:pt x="105432" y="1347180"/>
                  <a:pt x="1" y="1156374"/>
                </a:cubicBezTo>
                <a:close/>
                <a:moveTo>
                  <a:pt x="0" y="0"/>
                </a:moveTo>
                <a:lnTo>
                  <a:pt x="2280125" y="0"/>
                </a:lnTo>
                <a:lnTo>
                  <a:pt x="2280125" y="1156375"/>
                </a:lnTo>
                <a:lnTo>
                  <a:pt x="2358602" y="1284968"/>
                </a:lnTo>
                <a:cubicBezTo>
                  <a:pt x="2436783" y="1400614"/>
                  <a:pt x="2514963" y="1482104"/>
                  <a:pt x="2601180" y="1571628"/>
                </a:cubicBezTo>
                <a:cubicBezTo>
                  <a:pt x="2510201" y="1661156"/>
                  <a:pt x="2427258" y="1758718"/>
                  <a:pt x="2352352" y="1870344"/>
                </a:cubicBezTo>
                <a:lnTo>
                  <a:pt x="2280125" y="1986879"/>
                </a:lnTo>
                <a:lnTo>
                  <a:pt x="2280125" y="3143250"/>
                </a:lnTo>
                <a:lnTo>
                  <a:pt x="0" y="3143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 dist="50800" dir="162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BDFB87FA-1783-40AD-9216-ED7A3A8978B7}"/>
              </a:ext>
            </a:extLst>
          </p:cNvPr>
          <p:cNvSpPr/>
          <p:nvPr/>
        </p:nvSpPr>
        <p:spPr>
          <a:xfrm>
            <a:off x="9254050" y="2938995"/>
            <a:ext cx="2280125" cy="3143250"/>
          </a:xfrm>
          <a:custGeom>
            <a:avLst/>
            <a:gdLst>
              <a:gd name="connsiteX0" fmla="*/ 0 w 2280125"/>
              <a:gd name="connsiteY0" fmla="*/ 0 h 3143250"/>
              <a:gd name="connsiteX1" fmla="*/ 2280125 w 2280125"/>
              <a:gd name="connsiteY1" fmla="*/ 0 h 3143250"/>
              <a:gd name="connsiteX2" fmla="*/ 2280125 w 2280125"/>
              <a:gd name="connsiteY2" fmla="*/ 3143250 h 3143250"/>
              <a:gd name="connsiteX3" fmla="*/ 0 w 2280125"/>
              <a:gd name="connsiteY3" fmla="*/ 3143250 h 3143250"/>
              <a:gd name="connsiteX4" fmla="*/ 0 w 2280125"/>
              <a:gd name="connsiteY4" fmla="*/ 1986879 h 3143250"/>
              <a:gd name="connsiteX5" fmla="*/ 72227 w 2280125"/>
              <a:gd name="connsiteY5" fmla="*/ 1870344 h 3143250"/>
              <a:gd name="connsiteX6" fmla="*/ 321055 w 2280125"/>
              <a:gd name="connsiteY6" fmla="*/ 1571628 h 3143250"/>
              <a:gd name="connsiteX7" fmla="*/ 78477 w 2280125"/>
              <a:gd name="connsiteY7" fmla="*/ 1284968 h 3143250"/>
              <a:gd name="connsiteX8" fmla="*/ 0 w 2280125"/>
              <a:gd name="connsiteY8" fmla="*/ 1156375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0125" h="3143250">
                <a:moveTo>
                  <a:pt x="0" y="0"/>
                </a:moveTo>
                <a:lnTo>
                  <a:pt x="2280125" y="0"/>
                </a:lnTo>
                <a:lnTo>
                  <a:pt x="2280125" y="3143250"/>
                </a:lnTo>
                <a:lnTo>
                  <a:pt x="0" y="3143250"/>
                </a:lnTo>
                <a:lnTo>
                  <a:pt x="0" y="1986879"/>
                </a:lnTo>
                <a:lnTo>
                  <a:pt x="72227" y="1870344"/>
                </a:lnTo>
                <a:cubicBezTo>
                  <a:pt x="147133" y="1758718"/>
                  <a:pt x="230076" y="1661156"/>
                  <a:pt x="321055" y="1571628"/>
                </a:cubicBezTo>
                <a:cubicBezTo>
                  <a:pt x="234838" y="1482104"/>
                  <a:pt x="156658" y="1400614"/>
                  <a:pt x="78477" y="1284968"/>
                </a:cubicBezTo>
                <a:lnTo>
                  <a:pt x="0" y="1156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 dist="50800" dir="162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359D5-4252-44A1-BFB0-4E576033A7DF}"/>
              </a:ext>
            </a:extLst>
          </p:cNvPr>
          <p:cNvSpPr txBox="1"/>
          <p:nvPr/>
        </p:nvSpPr>
        <p:spPr>
          <a:xfrm>
            <a:off x="1533525" y="3198167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B75E4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rgbClr val="B75E4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C02574D-4C70-4223-B88E-8D371E3223F7}"/>
              </a:ext>
            </a:extLst>
          </p:cNvPr>
          <p:cNvSpPr txBox="1"/>
          <p:nvPr/>
        </p:nvSpPr>
        <p:spPr>
          <a:xfrm>
            <a:off x="4400224" y="3198167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55958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endParaRPr lang="ko-KR" altLang="en-US" sz="2400" dirty="0">
              <a:solidFill>
                <a:srgbClr val="255958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8F870EF-158E-4202-96E6-1CBC79C0736C}"/>
              </a:ext>
            </a:extLst>
          </p:cNvPr>
          <p:cNvSpPr txBox="1"/>
          <p:nvPr/>
        </p:nvSpPr>
        <p:spPr>
          <a:xfrm>
            <a:off x="7266923" y="3198167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B75E4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endParaRPr lang="ko-KR" altLang="en-US" sz="2400" dirty="0">
              <a:solidFill>
                <a:srgbClr val="B75E4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6D6730-2A19-468B-BA71-690E0352CAC9}"/>
              </a:ext>
            </a:extLst>
          </p:cNvPr>
          <p:cNvSpPr txBox="1"/>
          <p:nvPr/>
        </p:nvSpPr>
        <p:spPr>
          <a:xfrm>
            <a:off x="10152672" y="3198167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6B5B9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rgbClr val="255958"/>
                </a:solidFill>
              </a:rPr>
              <a:t>04</a:t>
            </a:r>
            <a:endParaRPr lang="ko-KR" altLang="en-US" dirty="0">
              <a:solidFill>
                <a:srgbClr val="255958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4A6C5D0-5821-40D5-8E1B-1EF968E02354}"/>
              </a:ext>
            </a:extLst>
          </p:cNvPr>
          <p:cNvSpPr/>
          <p:nvPr/>
        </p:nvSpPr>
        <p:spPr>
          <a:xfrm>
            <a:off x="765688" y="4958194"/>
            <a:ext cx="20201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소수의 학교로 시작해 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 구축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9ED3A2F-905A-45C5-93FF-E335DA433355}"/>
              </a:ext>
            </a:extLst>
          </p:cNvPr>
          <p:cNvSpPr/>
          <p:nvPr/>
        </p:nvSpPr>
        <p:spPr>
          <a:xfrm>
            <a:off x="3762326" y="4955596"/>
            <a:ext cx="1805301" cy="785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전국에 있는 학교에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기술 지원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7F85E89-CE81-41CE-8096-9E63ADED7B48}"/>
              </a:ext>
            </a:extLst>
          </p:cNvPr>
          <p:cNvSpPr/>
          <p:nvPr/>
        </p:nvSpPr>
        <p:spPr>
          <a:xfrm>
            <a:off x="6547550" y="4952998"/>
            <a:ext cx="1975221" cy="785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영세사업자 회계 관리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시스템으로 사업 확장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2DA7357-E96A-457E-A062-F3380D4219AD}"/>
              </a:ext>
            </a:extLst>
          </p:cNvPr>
          <p:cNvSpPr/>
          <p:nvPr/>
        </p:nvSpPr>
        <p:spPr>
          <a:xfrm>
            <a:off x="9569830" y="4950400"/>
            <a:ext cx="17091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ERP</a:t>
            </a: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시장을 목표로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꾸준한 기술 개발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B97BB6-33A5-4FE4-A082-2D648A36E49C}"/>
              </a:ext>
            </a:extLst>
          </p:cNvPr>
          <p:cNvSpPr txBox="1"/>
          <p:nvPr/>
        </p:nvSpPr>
        <p:spPr>
          <a:xfrm>
            <a:off x="5658631" y="737675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03-4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55DE29-7284-4109-85AA-884CA0E39115}"/>
              </a:ext>
            </a:extLst>
          </p:cNvPr>
          <p:cNvSpPr/>
          <p:nvPr/>
        </p:nvSpPr>
        <p:spPr>
          <a:xfrm>
            <a:off x="4971332" y="1051047"/>
            <a:ext cx="2249335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사업 확장 전략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A86602-8E30-4A75-ACF2-BEFA765D548A}"/>
              </a:ext>
            </a:extLst>
          </p:cNvPr>
          <p:cNvGrpSpPr/>
          <p:nvPr/>
        </p:nvGrpSpPr>
        <p:grpSpPr>
          <a:xfrm>
            <a:off x="5783960" y="1857324"/>
            <a:ext cx="624079" cy="83708"/>
            <a:chOff x="5646072" y="1874074"/>
            <a:chExt cx="624079" cy="8370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12F02FD-CB7E-45C1-BC0D-D75A0D58DFCB}"/>
                </a:ext>
              </a:extLst>
            </p:cNvPr>
            <p:cNvSpPr/>
            <p:nvPr/>
          </p:nvSpPr>
          <p:spPr>
            <a:xfrm>
              <a:off x="5646072" y="1874074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C627F4B-84A8-430D-A9C1-FC20DDC18A2C}"/>
                </a:ext>
              </a:extLst>
            </p:cNvPr>
            <p:cNvSpPr/>
            <p:nvPr/>
          </p:nvSpPr>
          <p:spPr>
            <a:xfrm>
              <a:off x="5916258" y="1874074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946366-1052-4109-ADF3-B3C616835242}"/>
                </a:ext>
              </a:extLst>
            </p:cNvPr>
            <p:cNvSpPr/>
            <p:nvPr/>
          </p:nvSpPr>
          <p:spPr>
            <a:xfrm>
              <a:off x="6186443" y="1874074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FFD76CE-2853-4A91-99C4-D819BD3BF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40" y="3812460"/>
            <a:ext cx="830997" cy="8309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66C81E-EF80-4E37-B3D4-3A82954D8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99" y="3812459"/>
            <a:ext cx="830997" cy="830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60452A-CBE7-4BED-90BF-782DFE6DC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67" y="3812459"/>
            <a:ext cx="785793" cy="7857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299425-7EB1-4965-9469-9ABFE41FC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14" y="3782880"/>
            <a:ext cx="859691" cy="8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9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CFB97BB6-33A5-4FE4-A082-2D648A36E49C}"/>
              </a:ext>
            </a:extLst>
          </p:cNvPr>
          <p:cNvSpPr txBox="1"/>
          <p:nvPr/>
        </p:nvSpPr>
        <p:spPr>
          <a:xfrm>
            <a:off x="5670654" y="737675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03-5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55DE29-7284-4109-85AA-884CA0E39115}"/>
              </a:ext>
            </a:extLst>
          </p:cNvPr>
          <p:cNvSpPr/>
          <p:nvPr/>
        </p:nvSpPr>
        <p:spPr>
          <a:xfrm>
            <a:off x="4979346" y="1051047"/>
            <a:ext cx="2233305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 개발 목표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A86602-8E30-4A75-ACF2-BEFA765D548A}"/>
              </a:ext>
            </a:extLst>
          </p:cNvPr>
          <p:cNvGrpSpPr/>
          <p:nvPr/>
        </p:nvGrpSpPr>
        <p:grpSpPr>
          <a:xfrm>
            <a:off x="5783960" y="1857324"/>
            <a:ext cx="624079" cy="83708"/>
            <a:chOff x="5646072" y="1874074"/>
            <a:chExt cx="624079" cy="8370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12F02FD-CB7E-45C1-BC0D-D75A0D58DFCB}"/>
                </a:ext>
              </a:extLst>
            </p:cNvPr>
            <p:cNvSpPr/>
            <p:nvPr/>
          </p:nvSpPr>
          <p:spPr>
            <a:xfrm>
              <a:off x="5646072" y="1874074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C627F4B-84A8-430D-A9C1-FC20DDC18A2C}"/>
                </a:ext>
              </a:extLst>
            </p:cNvPr>
            <p:cNvSpPr/>
            <p:nvPr/>
          </p:nvSpPr>
          <p:spPr>
            <a:xfrm>
              <a:off x="5916258" y="1874074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946366-1052-4109-ADF3-B3C616835242}"/>
                </a:ext>
              </a:extLst>
            </p:cNvPr>
            <p:cNvSpPr/>
            <p:nvPr/>
          </p:nvSpPr>
          <p:spPr>
            <a:xfrm>
              <a:off x="6186443" y="1874074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6EF27ADF-2E86-4B93-8591-2A5E14224A9A}"/>
              </a:ext>
            </a:extLst>
          </p:cNvPr>
          <p:cNvSpPr/>
          <p:nvPr/>
        </p:nvSpPr>
        <p:spPr>
          <a:xfrm>
            <a:off x="3523232" y="2938995"/>
            <a:ext cx="2601181" cy="3143250"/>
          </a:xfrm>
          <a:custGeom>
            <a:avLst/>
            <a:gdLst>
              <a:gd name="connsiteX0" fmla="*/ 0 w 2601181"/>
              <a:gd name="connsiteY0" fmla="*/ 0 h 3143250"/>
              <a:gd name="connsiteX1" fmla="*/ 2280125 w 2601181"/>
              <a:gd name="connsiteY1" fmla="*/ 0 h 3143250"/>
              <a:gd name="connsiteX2" fmla="*/ 2280125 w 2601181"/>
              <a:gd name="connsiteY2" fmla="*/ 1156374 h 3143250"/>
              <a:gd name="connsiteX3" fmla="*/ 2358603 w 2601181"/>
              <a:gd name="connsiteY3" fmla="*/ 1284968 h 3143250"/>
              <a:gd name="connsiteX4" fmla="*/ 2601181 w 2601181"/>
              <a:gd name="connsiteY4" fmla="*/ 1571628 h 3143250"/>
              <a:gd name="connsiteX5" fmla="*/ 2352352 w 2601181"/>
              <a:gd name="connsiteY5" fmla="*/ 1870344 h 3143250"/>
              <a:gd name="connsiteX6" fmla="*/ 2280125 w 2601181"/>
              <a:gd name="connsiteY6" fmla="*/ 1986880 h 3143250"/>
              <a:gd name="connsiteX7" fmla="*/ 2280125 w 2601181"/>
              <a:gd name="connsiteY7" fmla="*/ 3143250 h 3143250"/>
              <a:gd name="connsiteX8" fmla="*/ 0 w 2601181"/>
              <a:gd name="connsiteY8" fmla="*/ 3143250 h 3143250"/>
              <a:gd name="connsiteX9" fmla="*/ 0 w 2601181"/>
              <a:gd name="connsiteY9" fmla="*/ 1986879 h 3143250"/>
              <a:gd name="connsiteX10" fmla="*/ 72227 w 2601181"/>
              <a:gd name="connsiteY10" fmla="*/ 1870343 h 3143250"/>
              <a:gd name="connsiteX11" fmla="*/ 321056 w 2601181"/>
              <a:gd name="connsiteY11" fmla="*/ 1571627 h 3143250"/>
              <a:gd name="connsiteX12" fmla="*/ 78478 w 2601181"/>
              <a:gd name="connsiteY12" fmla="*/ 1284967 h 3143250"/>
              <a:gd name="connsiteX13" fmla="*/ 0 w 2601181"/>
              <a:gd name="connsiteY13" fmla="*/ 1156373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1181" h="3143250">
                <a:moveTo>
                  <a:pt x="0" y="0"/>
                </a:moveTo>
                <a:lnTo>
                  <a:pt x="2280125" y="0"/>
                </a:lnTo>
                <a:lnTo>
                  <a:pt x="2280125" y="1156374"/>
                </a:lnTo>
                <a:lnTo>
                  <a:pt x="2358603" y="1284968"/>
                </a:lnTo>
                <a:cubicBezTo>
                  <a:pt x="2436783" y="1400614"/>
                  <a:pt x="2514964" y="1482104"/>
                  <a:pt x="2601181" y="1571628"/>
                </a:cubicBezTo>
                <a:cubicBezTo>
                  <a:pt x="2510201" y="1661156"/>
                  <a:pt x="2427258" y="1758718"/>
                  <a:pt x="2352352" y="1870344"/>
                </a:cubicBezTo>
                <a:lnTo>
                  <a:pt x="2280125" y="1986880"/>
                </a:lnTo>
                <a:lnTo>
                  <a:pt x="2280125" y="3143250"/>
                </a:lnTo>
                <a:lnTo>
                  <a:pt x="0" y="3143250"/>
                </a:lnTo>
                <a:lnTo>
                  <a:pt x="0" y="1986879"/>
                </a:lnTo>
                <a:lnTo>
                  <a:pt x="72227" y="1870343"/>
                </a:lnTo>
                <a:cubicBezTo>
                  <a:pt x="147133" y="1758717"/>
                  <a:pt x="230075" y="1661155"/>
                  <a:pt x="321056" y="1571627"/>
                </a:cubicBezTo>
                <a:cubicBezTo>
                  <a:pt x="234839" y="1482103"/>
                  <a:pt x="156658" y="1400613"/>
                  <a:pt x="78478" y="1284967"/>
                </a:cubicBezTo>
                <a:lnTo>
                  <a:pt x="0" y="1156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 dist="50800" dir="162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C47579E4-4B69-41B9-8051-4C3EB5622128}"/>
              </a:ext>
            </a:extLst>
          </p:cNvPr>
          <p:cNvSpPr/>
          <p:nvPr/>
        </p:nvSpPr>
        <p:spPr>
          <a:xfrm>
            <a:off x="657822" y="2938995"/>
            <a:ext cx="2601180" cy="3143250"/>
          </a:xfrm>
          <a:custGeom>
            <a:avLst/>
            <a:gdLst>
              <a:gd name="connsiteX0" fmla="*/ 0 w 2601180"/>
              <a:gd name="connsiteY0" fmla="*/ 0 h 3143250"/>
              <a:gd name="connsiteX1" fmla="*/ 2280125 w 2601180"/>
              <a:gd name="connsiteY1" fmla="*/ 0 h 3143250"/>
              <a:gd name="connsiteX2" fmla="*/ 2280125 w 2601180"/>
              <a:gd name="connsiteY2" fmla="*/ 1156375 h 3143250"/>
              <a:gd name="connsiteX3" fmla="*/ 2358602 w 2601180"/>
              <a:gd name="connsiteY3" fmla="*/ 1284967 h 3143250"/>
              <a:gd name="connsiteX4" fmla="*/ 2601180 w 2601180"/>
              <a:gd name="connsiteY4" fmla="*/ 1571627 h 3143250"/>
              <a:gd name="connsiteX5" fmla="*/ 2352351 w 2601180"/>
              <a:gd name="connsiteY5" fmla="*/ 1870343 h 3143250"/>
              <a:gd name="connsiteX6" fmla="*/ 2280125 w 2601180"/>
              <a:gd name="connsiteY6" fmla="*/ 1986877 h 3143250"/>
              <a:gd name="connsiteX7" fmla="*/ 2280125 w 2601180"/>
              <a:gd name="connsiteY7" fmla="*/ 3143250 h 3143250"/>
              <a:gd name="connsiteX8" fmla="*/ 0 w 2601180"/>
              <a:gd name="connsiteY8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1180" h="3143250">
                <a:moveTo>
                  <a:pt x="0" y="0"/>
                </a:moveTo>
                <a:lnTo>
                  <a:pt x="2280125" y="0"/>
                </a:lnTo>
                <a:lnTo>
                  <a:pt x="2280125" y="1156375"/>
                </a:lnTo>
                <a:lnTo>
                  <a:pt x="2358602" y="1284967"/>
                </a:lnTo>
                <a:cubicBezTo>
                  <a:pt x="2436782" y="1400613"/>
                  <a:pt x="2514963" y="1482103"/>
                  <a:pt x="2601180" y="1571627"/>
                </a:cubicBezTo>
                <a:cubicBezTo>
                  <a:pt x="2510199" y="1661155"/>
                  <a:pt x="2427257" y="1758717"/>
                  <a:pt x="2352351" y="1870343"/>
                </a:cubicBezTo>
                <a:lnTo>
                  <a:pt x="2280125" y="1986877"/>
                </a:lnTo>
                <a:lnTo>
                  <a:pt x="2280125" y="3143250"/>
                </a:lnTo>
                <a:lnTo>
                  <a:pt x="0" y="3143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 dist="50800" dir="162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AC591E11-4BF7-48D8-99F9-A65A93F1D2CD}"/>
              </a:ext>
            </a:extLst>
          </p:cNvPr>
          <p:cNvSpPr/>
          <p:nvPr/>
        </p:nvSpPr>
        <p:spPr>
          <a:xfrm>
            <a:off x="6388640" y="2938995"/>
            <a:ext cx="2601180" cy="3143250"/>
          </a:xfrm>
          <a:custGeom>
            <a:avLst/>
            <a:gdLst>
              <a:gd name="connsiteX0" fmla="*/ 1 w 2601180"/>
              <a:gd name="connsiteY0" fmla="*/ 1156374 h 3143250"/>
              <a:gd name="connsiteX1" fmla="*/ 1 w 2601180"/>
              <a:gd name="connsiteY1" fmla="*/ 1986881 h 3143250"/>
              <a:gd name="connsiteX2" fmla="*/ 321057 w 2601180"/>
              <a:gd name="connsiteY2" fmla="*/ 1571628 h 3143250"/>
              <a:gd name="connsiteX3" fmla="*/ 1 w 2601180"/>
              <a:gd name="connsiteY3" fmla="*/ 1156374 h 3143250"/>
              <a:gd name="connsiteX4" fmla="*/ 0 w 2601180"/>
              <a:gd name="connsiteY4" fmla="*/ 0 h 3143250"/>
              <a:gd name="connsiteX5" fmla="*/ 2280125 w 2601180"/>
              <a:gd name="connsiteY5" fmla="*/ 0 h 3143250"/>
              <a:gd name="connsiteX6" fmla="*/ 2280125 w 2601180"/>
              <a:gd name="connsiteY6" fmla="*/ 1156375 h 3143250"/>
              <a:gd name="connsiteX7" fmla="*/ 2358602 w 2601180"/>
              <a:gd name="connsiteY7" fmla="*/ 1284968 h 3143250"/>
              <a:gd name="connsiteX8" fmla="*/ 2601180 w 2601180"/>
              <a:gd name="connsiteY8" fmla="*/ 1571628 h 3143250"/>
              <a:gd name="connsiteX9" fmla="*/ 2352352 w 2601180"/>
              <a:gd name="connsiteY9" fmla="*/ 1870344 h 3143250"/>
              <a:gd name="connsiteX10" fmla="*/ 2280125 w 2601180"/>
              <a:gd name="connsiteY10" fmla="*/ 1986879 h 3143250"/>
              <a:gd name="connsiteX11" fmla="*/ 2280125 w 2601180"/>
              <a:gd name="connsiteY11" fmla="*/ 3143250 h 3143250"/>
              <a:gd name="connsiteX12" fmla="*/ 0 w 2601180"/>
              <a:gd name="connsiteY12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01180" h="3143250">
                <a:moveTo>
                  <a:pt x="1" y="1156374"/>
                </a:moveTo>
                <a:lnTo>
                  <a:pt x="1" y="1986881"/>
                </a:lnTo>
                <a:cubicBezTo>
                  <a:pt x="92732" y="1824653"/>
                  <a:pt x="199750" y="1690999"/>
                  <a:pt x="321057" y="1571628"/>
                </a:cubicBezTo>
                <a:cubicBezTo>
                  <a:pt x="206101" y="1452263"/>
                  <a:pt x="105432" y="1347180"/>
                  <a:pt x="1" y="1156374"/>
                </a:cubicBezTo>
                <a:close/>
                <a:moveTo>
                  <a:pt x="0" y="0"/>
                </a:moveTo>
                <a:lnTo>
                  <a:pt x="2280125" y="0"/>
                </a:lnTo>
                <a:lnTo>
                  <a:pt x="2280125" y="1156375"/>
                </a:lnTo>
                <a:lnTo>
                  <a:pt x="2358602" y="1284968"/>
                </a:lnTo>
                <a:cubicBezTo>
                  <a:pt x="2436783" y="1400614"/>
                  <a:pt x="2514963" y="1482104"/>
                  <a:pt x="2601180" y="1571628"/>
                </a:cubicBezTo>
                <a:cubicBezTo>
                  <a:pt x="2510201" y="1661156"/>
                  <a:pt x="2427258" y="1758718"/>
                  <a:pt x="2352352" y="1870344"/>
                </a:cubicBezTo>
                <a:lnTo>
                  <a:pt x="2280125" y="1986879"/>
                </a:lnTo>
                <a:lnTo>
                  <a:pt x="2280125" y="3143250"/>
                </a:lnTo>
                <a:lnTo>
                  <a:pt x="0" y="3143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 dist="50800" dir="162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030DFA8D-5D05-4808-AEC9-8ABCCE13903F}"/>
              </a:ext>
            </a:extLst>
          </p:cNvPr>
          <p:cNvSpPr/>
          <p:nvPr/>
        </p:nvSpPr>
        <p:spPr>
          <a:xfrm>
            <a:off x="9254050" y="2938995"/>
            <a:ext cx="2280125" cy="3143250"/>
          </a:xfrm>
          <a:custGeom>
            <a:avLst/>
            <a:gdLst>
              <a:gd name="connsiteX0" fmla="*/ 0 w 2280125"/>
              <a:gd name="connsiteY0" fmla="*/ 0 h 3143250"/>
              <a:gd name="connsiteX1" fmla="*/ 2280125 w 2280125"/>
              <a:gd name="connsiteY1" fmla="*/ 0 h 3143250"/>
              <a:gd name="connsiteX2" fmla="*/ 2280125 w 2280125"/>
              <a:gd name="connsiteY2" fmla="*/ 3143250 h 3143250"/>
              <a:gd name="connsiteX3" fmla="*/ 0 w 2280125"/>
              <a:gd name="connsiteY3" fmla="*/ 3143250 h 3143250"/>
              <a:gd name="connsiteX4" fmla="*/ 0 w 2280125"/>
              <a:gd name="connsiteY4" fmla="*/ 1986879 h 3143250"/>
              <a:gd name="connsiteX5" fmla="*/ 72227 w 2280125"/>
              <a:gd name="connsiteY5" fmla="*/ 1870344 h 3143250"/>
              <a:gd name="connsiteX6" fmla="*/ 321055 w 2280125"/>
              <a:gd name="connsiteY6" fmla="*/ 1571628 h 3143250"/>
              <a:gd name="connsiteX7" fmla="*/ 78477 w 2280125"/>
              <a:gd name="connsiteY7" fmla="*/ 1284968 h 3143250"/>
              <a:gd name="connsiteX8" fmla="*/ 0 w 2280125"/>
              <a:gd name="connsiteY8" fmla="*/ 1156375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0125" h="3143250">
                <a:moveTo>
                  <a:pt x="0" y="0"/>
                </a:moveTo>
                <a:lnTo>
                  <a:pt x="2280125" y="0"/>
                </a:lnTo>
                <a:lnTo>
                  <a:pt x="2280125" y="3143250"/>
                </a:lnTo>
                <a:lnTo>
                  <a:pt x="0" y="3143250"/>
                </a:lnTo>
                <a:lnTo>
                  <a:pt x="0" y="1986879"/>
                </a:lnTo>
                <a:lnTo>
                  <a:pt x="72227" y="1870344"/>
                </a:lnTo>
                <a:cubicBezTo>
                  <a:pt x="147133" y="1758718"/>
                  <a:pt x="230076" y="1661156"/>
                  <a:pt x="321055" y="1571628"/>
                </a:cubicBezTo>
                <a:cubicBezTo>
                  <a:pt x="234838" y="1482104"/>
                  <a:pt x="156658" y="1400614"/>
                  <a:pt x="78477" y="1284968"/>
                </a:cubicBezTo>
                <a:lnTo>
                  <a:pt x="0" y="1156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 dist="50800" dir="162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7E5297-808B-4304-B128-0B4AFEB7DA86}"/>
              </a:ext>
            </a:extLst>
          </p:cNvPr>
          <p:cNvSpPr txBox="1"/>
          <p:nvPr/>
        </p:nvSpPr>
        <p:spPr>
          <a:xfrm>
            <a:off x="1533525" y="3198167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B75E4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rgbClr val="B75E4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A22D80-C3E7-4793-8FC5-A304B43EFCC8}"/>
              </a:ext>
            </a:extLst>
          </p:cNvPr>
          <p:cNvSpPr txBox="1"/>
          <p:nvPr/>
        </p:nvSpPr>
        <p:spPr>
          <a:xfrm>
            <a:off x="4400224" y="3198167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55958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endParaRPr lang="ko-KR" altLang="en-US" sz="2400" dirty="0">
              <a:solidFill>
                <a:srgbClr val="255958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A1F407-CB5B-487A-8482-DD0A2EC299C3}"/>
              </a:ext>
            </a:extLst>
          </p:cNvPr>
          <p:cNvSpPr txBox="1"/>
          <p:nvPr/>
        </p:nvSpPr>
        <p:spPr>
          <a:xfrm>
            <a:off x="7266923" y="3198167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B75E4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endParaRPr lang="ko-KR" altLang="en-US" sz="2400" dirty="0">
              <a:solidFill>
                <a:srgbClr val="B75E4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637757-B449-45E7-9110-F1F5786F353F}"/>
              </a:ext>
            </a:extLst>
          </p:cNvPr>
          <p:cNvSpPr txBox="1"/>
          <p:nvPr/>
        </p:nvSpPr>
        <p:spPr>
          <a:xfrm>
            <a:off x="10152672" y="3198167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6B5B9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rgbClr val="255958"/>
                </a:solidFill>
              </a:rPr>
              <a:t>04</a:t>
            </a:r>
            <a:endParaRPr lang="ko-KR" altLang="en-US" dirty="0">
              <a:solidFill>
                <a:srgbClr val="255958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C4C6A5-4DAF-4A4F-AA3E-B4DE4440EE38}"/>
              </a:ext>
            </a:extLst>
          </p:cNvPr>
          <p:cNvSpPr/>
          <p:nvPr/>
        </p:nvSpPr>
        <p:spPr>
          <a:xfrm>
            <a:off x="1110153" y="5064500"/>
            <a:ext cx="1378904" cy="7833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‘</a:t>
            </a: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다보다’ 만의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 구축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6ED92C-18B4-4753-9361-F0A5391F8983}"/>
              </a:ext>
            </a:extLst>
          </p:cNvPr>
          <p:cNvSpPr/>
          <p:nvPr/>
        </p:nvSpPr>
        <p:spPr>
          <a:xfrm>
            <a:off x="6680602" y="4952998"/>
            <a:ext cx="1709122" cy="115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회계관리에서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물품 및 자원 관리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기능 추가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D1C9926-7D8A-4FBD-82D7-1B9E3406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26" y="3891783"/>
            <a:ext cx="830997" cy="83099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F79348-806B-4757-BCAF-2E665E28FFB3}"/>
              </a:ext>
            </a:extLst>
          </p:cNvPr>
          <p:cNvSpPr/>
          <p:nvPr/>
        </p:nvSpPr>
        <p:spPr>
          <a:xfrm>
            <a:off x="3818301" y="5023597"/>
            <a:ext cx="1693091" cy="7833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인공지능 기술의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정확도 증가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FFF0F03-8AD5-4EDC-B6DE-6C1DA7EB3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85" y="3848283"/>
            <a:ext cx="830997" cy="83099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ED2913E-D49A-4815-AFD0-8D84BD66C1B9}"/>
              </a:ext>
            </a:extLst>
          </p:cNvPr>
          <p:cNvSpPr/>
          <p:nvPr/>
        </p:nvSpPr>
        <p:spPr>
          <a:xfrm>
            <a:off x="9300703" y="5045381"/>
            <a:ext cx="2186817" cy="785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보안 및 안정성을 위한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Private Blockchain </a:t>
            </a:r>
            <a:r>
              <a:rPr lang="ko-KR" altLang="en-US" sz="1600" dirty="0">
                <a:solidFill>
                  <a:srgbClr val="25595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구축</a:t>
            </a:r>
            <a:endParaRPr lang="en-US" altLang="ko-KR" sz="1600" dirty="0">
              <a:solidFill>
                <a:srgbClr val="25595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B4AFF01-FF92-4A6B-9CC0-922F00C9610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266" y="3782880"/>
            <a:ext cx="843492" cy="85969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AE821E-0AB7-4EC9-8DD6-57A6265F8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64" y="3789856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6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EAF5A1-83EA-4CDE-8CA0-E2F8EA01F873}"/>
              </a:ext>
            </a:extLst>
          </p:cNvPr>
          <p:cNvGrpSpPr/>
          <p:nvPr/>
        </p:nvGrpSpPr>
        <p:grpSpPr>
          <a:xfrm>
            <a:off x="4596230" y="4256652"/>
            <a:ext cx="2999539" cy="138984"/>
            <a:chOff x="4596230" y="4256652"/>
            <a:chExt cx="2999539" cy="13898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9E130D6-9C9B-48BF-9668-220BD1C99472}"/>
                </a:ext>
              </a:extLst>
            </p:cNvPr>
            <p:cNvSpPr/>
            <p:nvPr/>
          </p:nvSpPr>
          <p:spPr>
            <a:xfrm flipH="1">
              <a:off x="7456785" y="4256652"/>
              <a:ext cx="138984" cy="138984"/>
            </a:xfrm>
            <a:prstGeom prst="ellipse">
              <a:avLst/>
            </a:prstGeom>
            <a:solidFill>
              <a:srgbClr val="E9AD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E96187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D6F4422-454B-4BD0-8354-71F4D0EC0BBE}"/>
                </a:ext>
              </a:extLst>
            </p:cNvPr>
            <p:cNvSpPr/>
            <p:nvPr/>
          </p:nvSpPr>
          <p:spPr>
            <a:xfrm flipH="1">
              <a:off x="7138946" y="4256652"/>
              <a:ext cx="138984" cy="138984"/>
            </a:xfrm>
            <a:prstGeom prst="ellipse">
              <a:avLst/>
            </a:prstGeom>
            <a:solidFill>
              <a:srgbClr val="0F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B6DA85A-7670-4144-B6C1-A191FE4B25EB}"/>
                </a:ext>
              </a:extLst>
            </p:cNvPr>
            <p:cNvSpPr/>
            <p:nvPr/>
          </p:nvSpPr>
          <p:spPr>
            <a:xfrm flipH="1">
              <a:off x="6821107" y="4256652"/>
              <a:ext cx="138984" cy="138984"/>
            </a:xfrm>
            <a:prstGeom prst="ellipse">
              <a:avLst/>
            </a:prstGeom>
            <a:solidFill>
              <a:srgbClr val="772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753247D-C526-430B-975E-FDF9D832FAFB}"/>
                </a:ext>
              </a:extLst>
            </p:cNvPr>
            <p:cNvSpPr/>
            <p:nvPr/>
          </p:nvSpPr>
          <p:spPr>
            <a:xfrm flipH="1">
              <a:off x="6503267" y="4256652"/>
              <a:ext cx="138984" cy="138984"/>
            </a:xfrm>
            <a:prstGeom prst="ellipse">
              <a:avLst/>
            </a:prstGeom>
            <a:solidFill>
              <a:srgbClr val="BA9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B638889-CFD8-4497-8C67-F127E09079CF}"/>
                </a:ext>
              </a:extLst>
            </p:cNvPr>
            <p:cNvSpPr/>
            <p:nvPr/>
          </p:nvSpPr>
          <p:spPr>
            <a:xfrm flipH="1">
              <a:off x="6185427" y="4256652"/>
              <a:ext cx="138984" cy="138984"/>
            </a:xfrm>
            <a:prstGeom prst="ellipse">
              <a:avLst/>
            </a:prstGeom>
            <a:solidFill>
              <a:srgbClr val="B75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030619A-18FF-474E-9022-867BCD7E3F8C}"/>
                </a:ext>
              </a:extLst>
            </p:cNvPr>
            <p:cNvSpPr/>
            <p:nvPr/>
          </p:nvSpPr>
          <p:spPr>
            <a:xfrm flipH="1">
              <a:off x="5867587" y="4256652"/>
              <a:ext cx="138984" cy="138984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4984C3-1F57-49A7-8552-0630A054F520}"/>
                </a:ext>
              </a:extLst>
            </p:cNvPr>
            <p:cNvSpPr/>
            <p:nvPr/>
          </p:nvSpPr>
          <p:spPr>
            <a:xfrm flipH="1">
              <a:off x="5549748" y="4256652"/>
              <a:ext cx="138984" cy="138984"/>
            </a:xfrm>
            <a:prstGeom prst="ellipse">
              <a:avLst/>
            </a:prstGeom>
            <a:solidFill>
              <a:srgbClr val="255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EA0356D-5339-4305-B737-431F50F97D9D}"/>
                </a:ext>
              </a:extLst>
            </p:cNvPr>
            <p:cNvSpPr/>
            <p:nvPr/>
          </p:nvSpPr>
          <p:spPr>
            <a:xfrm flipH="1">
              <a:off x="5231909" y="4256652"/>
              <a:ext cx="138984" cy="138984"/>
            </a:xfrm>
            <a:prstGeom prst="ellipse">
              <a:avLst/>
            </a:prstGeom>
            <a:solidFill>
              <a:srgbClr val="E9AD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BE048C9-B07B-420C-8109-FC7CEC5EDF47}"/>
                </a:ext>
              </a:extLst>
            </p:cNvPr>
            <p:cNvSpPr/>
            <p:nvPr/>
          </p:nvSpPr>
          <p:spPr>
            <a:xfrm flipH="1">
              <a:off x="4914069" y="4256652"/>
              <a:ext cx="138984" cy="138984"/>
            </a:xfrm>
            <a:prstGeom prst="ellipse">
              <a:avLst/>
            </a:prstGeom>
            <a:solidFill>
              <a:srgbClr val="B08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BC6965-CE56-4BDF-ADFE-8B8F15E8DE0F}"/>
                </a:ext>
              </a:extLst>
            </p:cNvPr>
            <p:cNvSpPr/>
            <p:nvPr/>
          </p:nvSpPr>
          <p:spPr>
            <a:xfrm flipH="1">
              <a:off x="4596230" y="4256652"/>
              <a:ext cx="138984" cy="138984"/>
            </a:xfrm>
            <a:prstGeom prst="ellipse">
              <a:avLst/>
            </a:prstGeom>
            <a:solidFill>
              <a:srgbClr val="0F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B1428FF-CA15-4F4C-83E7-FBF38D6F3CA0}"/>
              </a:ext>
            </a:extLst>
          </p:cNvPr>
          <p:cNvSpPr txBox="1"/>
          <p:nvPr/>
        </p:nvSpPr>
        <p:spPr>
          <a:xfrm>
            <a:off x="5807298" y="2462363"/>
            <a:ext cx="577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DD070C-F772-413B-B979-F60873AC8D43}"/>
              </a:ext>
            </a:extLst>
          </p:cNvPr>
          <p:cNvSpPr/>
          <p:nvPr/>
        </p:nvSpPr>
        <p:spPr>
          <a:xfrm>
            <a:off x="4596230" y="2864252"/>
            <a:ext cx="3020379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  <a:endParaRPr lang="en-US" altLang="ko-KR" sz="54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57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B1428FF-CA15-4F4C-83E7-FBF38D6F3CA0}"/>
              </a:ext>
            </a:extLst>
          </p:cNvPr>
          <p:cNvSpPr txBox="1"/>
          <p:nvPr/>
        </p:nvSpPr>
        <p:spPr>
          <a:xfrm>
            <a:off x="5807298" y="2462363"/>
            <a:ext cx="577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DD070C-F772-413B-B979-F60873AC8D43}"/>
              </a:ext>
            </a:extLst>
          </p:cNvPr>
          <p:cNvSpPr/>
          <p:nvPr/>
        </p:nvSpPr>
        <p:spPr>
          <a:xfrm>
            <a:off x="5344052" y="2785528"/>
            <a:ext cx="1609736" cy="1234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Q&amp;A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ABAFB0-152C-4E4B-A998-F271A45C6C84}"/>
              </a:ext>
            </a:extLst>
          </p:cNvPr>
          <p:cNvGrpSpPr/>
          <p:nvPr/>
        </p:nvGrpSpPr>
        <p:grpSpPr>
          <a:xfrm>
            <a:off x="4596230" y="4256652"/>
            <a:ext cx="2999539" cy="138984"/>
            <a:chOff x="4596230" y="4256652"/>
            <a:chExt cx="2999539" cy="13898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BE71694-A997-4DF9-9B08-B298F937B443}"/>
                </a:ext>
              </a:extLst>
            </p:cNvPr>
            <p:cNvSpPr/>
            <p:nvPr/>
          </p:nvSpPr>
          <p:spPr>
            <a:xfrm flipH="1">
              <a:off x="7456785" y="4256652"/>
              <a:ext cx="138984" cy="138984"/>
            </a:xfrm>
            <a:prstGeom prst="ellipse">
              <a:avLst/>
            </a:prstGeom>
            <a:solidFill>
              <a:srgbClr val="255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E96187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0940540-2DBE-42D0-AF06-133EF2BADA66}"/>
                </a:ext>
              </a:extLst>
            </p:cNvPr>
            <p:cNvSpPr/>
            <p:nvPr/>
          </p:nvSpPr>
          <p:spPr>
            <a:xfrm flipH="1">
              <a:off x="7138946" y="4256652"/>
              <a:ext cx="138984" cy="138984"/>
            </a:xfrm>
            <a:prstGeom prst="ellipse">
              <a:avLst/>
            </a:prstGeom>
            <a:solidFill>
              <a:srgbClr val="0F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1B79CC1-53C5-4410-A77B-8E06EF7ABAFA}"/>
                </a:ext>
              </a:extLst>
            </p:cNvPr>
            <p:cNvSpPr/>
            <p:nvPr/>
          </p:nvSpPr>
          <p:spPr>
            <a:xfrm flipH="1">
              <a:off x="6821107" y="4256652"/>
              <a:ext cx="138984" cy="138984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A6FD2D-8399-414F-8B80-0AF34D8C0F9E}"/>
                </a:ext>
              </a:extLst>
            </p:cNvPr>
            <p:cNvSpPr/>
            <p:nvPr/>
          </p:nvSpPr>
          <p:spPr>
            <a:xfrm flipH="1">
              <a:off x="6503267" y="4256652"/>
              <a:ext cx="138984" cy="138984"/>
            </a:xfrm>
            <a:prstGeom prst="ellipse">
              <a:avLst/>
            </a:prstGeom>
            <a:solidFill>
              <a:srgbClr val="E9AD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0B1CC46-4EB6-4500-A99D-E30416C00DB5}"/>
                </a:ext>
              </a:extLst>
            </p:cNvPr>
            <p:cNvSpPr/>
            <p:nvPr/>
          </p:nvSpPr>
          <p:spPr>
            <a:xfrm flipH="1">
              <a:off x="6185427" y="4256652"/>
              <a:ext cx="138984" cy="138984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4003C16-092B-4956-A955-B6400D135ECD}"/>
                </a:ext>
              </a:extLst>
            </p:cNvPr>
            <p:cNvSpPr/>
            <p:nvPr/>
          </p:nvSpPr>
          <p:spPr>
            <a:xfrm flipH="1">
              <a:off x="5867587" y="4256652"/>
              <a:ext cx="138984" cy="138984"/>
            </a:xfrm>
            <a:prstGeom prst="ellipse">
              <a:avLst/>
            </a:prstGeom>
            <a:solidFill>
              <a:srgbClr val="772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1A454D-2D1D-49BC-9D4E-72043DCFD913}"/>
                </a:ext>
              </a:extLst>
            </p:cNvPr>
            <p:cNvSpPr/>
            <p:nvPr/>
          </p:nvSpPr>
          <p:spPr>
            <a:xfrm flipH="1">
              <a:off x="5549748" y="4256652"/>
              <a:ext cx="138984" cy="138984"/>
            </a:xfrm>
            <a:prstGeom prst="ellipse">
              <a:avLst/>
            </a:prstGeom>
            <a:solidFill>
              <a:srgbClr val="E9AD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E96187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73768C6-7880-465E-A87B-43A0140283D2}"/>
                </a:ext>
              </a:extLst>
            </p:cNvPr>
            <p:cNvSpPr/>
            <p:nvPr/>
          </p:nvSpPr>
          <p:spPr>
            <a:xfrm flipH="1">
              <a:off x="5231909" y="4256652"/>
              <a:ext cx="138984" cy="138984"/>
            </a:xfrm>
            <a:prstGeom prst="ellipse">
              <a:avLst/>
            </a:prstGeom>
            <a:solidFill>
              <a:srgbClr val="0F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1977DBE-D984-4047-879A-9613CB53B833}"/>
                </a:ext>
              </a:extLst>
            </p:cNvPr>
            <p:cNvSpPr/>
            <p:nvPr/>
          </p:nvSpPr>
          <p:spPr>
            <a:xfrm flipH="1">
              <a:off x="4914069" y="4256652"/>
              <a:ext cx="138984" cy="138984"/>
            </a:xfrm>
            <a:prstGeom prst="ellipse">
              <a:avLst/>
            </a:prstGeom>
            <a:solidFill>
              <a:srgbClr val="772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D28979B-4117-42B8-89F7-FA7D99B4EF64}"/>
                </a:ext>
              </a:extLst>
            </p:cNvPr>
            <p:cNvSpPr/>
            <p:nvPr/>
          </p:nvSpPr>
          <p:spPr>
            <a:xfrm flipH="1">
              <a:off x="4596230" y="4256652"/>
              <a:ext cx="138984" cy="138984"/>
            </a:xfrm>
            <a:prstGeom prst="ellipse">
              <a:avLst/>
            </a:prstGeom>
            <a:solidFill>
              <a:srgbClr val="BA9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21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08556F9-EE97-4230-BA82-167045E18E74}"/>
              </a:ext>
            </a:extLst>
          </p:cNvPr>
          <p:cNvGrpSpPr/>
          <p:nvPr/>
        </p:nvGrpSpPr>
        <p:grpSpPr>
          <a:xfrm>
            <a:off x="5238750" y="2797463"/>
            <a:ext cx="1857375" cy="1263073"/>
            <a:chOff x="542924" y="3011409"/>
            <a:chExt cx="1857375" cy="12630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AD89A9-DE23-47A2-BB51-851D105E3CA5}"/>
                </a:ext>
              </a:extLst>
            </p:cNvPr>
            <p:cNvSpPr/>
            <p:nvPr/>
          </p:nvSpPr>
          <p:spPr>
            <a:xfrm>
              <a:off x="542924" y="3011409"/>
              <a:ext cx="1857375" cy="1263073"/>
            </a:xfrm>
            <a:prstGeom prst="rect">
              <a:avLst/>
            </a:prstGeom>
            <a:solidFill>
              <a:srgbClr val="255958"/>
            </a:solidFill>
            <a:ln w="57150">
              <a:solidFill>
                <a:srgbClr val="255958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043C30-0B7B-4C7D-94A2-B74EB2BDB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23" y="3104082"/>
              <a:ext cx="1047176" cy="104717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384326F-7613-46F6-9787-79814F648C9F}"/>
              </a:ext>
            </a:extLst>
          </p:cNvPr>
          <p:cNvSpPr txBox="1"/>
          <p:nvPr/>
        </p:nvSpPr>
        <p:spPr>
          <a:xfrm>
            <a:off x="5849880" y="2014294"/>
            <a:ext cx="635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55958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3600" dirty="0">
              <a:solidFill>
                <a:srgbClr val="255958"/>
              </a:solidFill>
              <a:effectLst>
                <a:outerShdw blurRad="381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92E429-3126-4A40-A5CA-D99124967A49}"/>
              </a:ext>
            </a:extLst>
          </p:cNvPr>
          <p:cNvSpPr/>
          <p:nvPr/>
        </p:nvSpPr>
        <p:spPr>
          <a:xfrm>
            <a:off x="4884881" y="4075776"/>
            <a:ext cx="2565126" cy="1234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개발동기</a:t>
            </a:r>
            <a:endParaRPr lang="en-US" altLang="ko-KR" sz="54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05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682082" y="5318703"/>
            <a:ext cx="10515600" cy="1859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소문처럼 떠돌던 이야기가 </a:t>
            </a:r>
            <a:endParaRPr lang="en-US" altLang="ko-KR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일부 대학에서는 실제로 일어난 것입니다</a:t>
            </a:r>
            <a:r>
              <a:rPr lang="en-US" altLang="ko-KR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.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9" name="Picture 2" descr="https://lh6.googleusercontent.com/-kcMX40gfV9nrVjpC1Oa37TvTuBPsWKEd7J2POL6ljCam0AW3O791ItTa5omi4Fu3WRgmR5TAKwLaXFQ8Dohd4uHf_gOsvNr3Di8NDHIWkAeWbiRg8NvfY5jbXkegiIRJzUAWHlnBf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51"/>
          <a:stretch/>
        </p:blipFill>
        <p:spPr bwMode="auto">
          <a:xfrm>
            <a:off x="2868544" y="601873"/>
            <a:ext cx="6142677" cy="438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37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292847" y="281343"/>
            <a:ext cx="11606307" cy="6295314"/>
            <a:chOff x="404198" y="275142"/>
            <a:chExt cx="11606307" cy="6295314"/>
          </a:xfrm>
        </p:grpSpPr>
        <p:pic>
          <p:nvPicPr>
            <p:cNvPr id="1026" name="Picture 2" descr="한국외대 로고. 매일신문DB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2335" y="252866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hanyang.ac.kr/documents/20182/73809/HYU_logo_singlecolor_png.png/b8aabfbe-a488-437d-b4a5-bd616d1577da?t=1474070795276"/>
            <p:cNvPicPr>
              <a:picLocks noChangeAspect="1" noChangeArrowheads="1"/>
            </p:cNvPicPr>
            <p:nvPr/>
          </p:nvPicPr>
          <p:blipFill>
            <a:blip r:embed="rId4" cstate="hq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9385" y="257366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파일:인하대학교 로고 레스터화.png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1" t="632" r="26735" b="38186"/>
            <a:stretch/>
          </p:blipFill>
          <p:spPr bwMode="auto">
            <a:xfrm>
              <a:off x="2959416" y="2605949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로고 Primary Identifier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 t="167" r="15851" b="44349"/>
            <a:stretch/>
          </p:blipFill>
          <p:spPr bwMode="auto">
            <a:xfrm>
              <a:off x="404198" y="2452872"/>
              <a:ext cx="1982299" cy="198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263" b="92713" l="10000" r="90000"/>
                      </a14:imgEffect>
                    </a14:imgLayer>
                  </a14:imgProps>
                </a:ext>
              </a:extLst>
            </a:blip>
            <a:srcRect l="23193" r="27407"/>
            <a:stretch/>
          </p:blipFill>
          <p:spPr>
            <a:xfrm>
              <a:off x="10030505" y="275142"/>
              <a:ext cx="1980000" cy="198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103" b="97607" l="5333" r="97667"/>
                      </a14:imgEffect>
                    </a14:imgLayer>
                  </a14:imgProps>
                </a:ext>
              </a:extLst>
            </a:blip>
            <a:srcRect l="8951" t="6790" r="5894" b="5871"/>
            <a:stretch/>
          </p:blipFill>
          <p:spPr>
            <a:xfrm>
              <a:off x="7573070" y="365142"/>
              <a:ext cx="1800000" cy="180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9610" y="365142"/>
              <a:ext cx="1348590" cy="1876300"/>
            </a:xfrm>
            <a:prstGeom prst="rect">
              <a:avLst/>
            </a:prstGeom>
          </p:spPr>
        </p:pic>
        <p:pic>
          <p:nvPicPr>
            <p:cNvPr id="3074" name="Picture 2" descr="http://home.kosin.ac.kr/home/data/file/ksu_kitems/740915488_SCD9iBjK_5b93a7cd71df706e752e63d88e59b3c83adaa359.png"/>
            <p:cNvPicPr>
              <a:picLocks noChangeAspect="1" noChangeArrowheads="1"/>
            </p:cNvPicPr>
            <p:nvPr/>
          </p:nvPicPr>
          <p:blipFill>
            <a:blip r:embed="rId12" cstate="hq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635" y="367805"/>
              <a:ext cx="1800000" cy="1797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webposter.co.kr/common/DownFiles/kunkuk_uni_1_large.gif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175" y="365142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Image result for 경북대학교 로고"/>
            <p:cNvPicPr>
              <a:picLocks noChangeAspect="1" noChangeArrowheads="1"/>
            </p:cNvPicPr>
            <p:nvPr/>
          </p:nvPicPr>
          <p:blipFill rotWithShape="1">
            <a:blip r:embed="rId1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59" t="-2639" r="34357" b="39682"/>
            <a:stretch/>
          </p:blipFill>
          <p:spPr bwMode="auto">
            <a:xfrm>
              <a:off x="7705254" y="2550092"/>
              <a:ext cx="1861211" cy="183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GWNU-LOGO.jpg"/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2" t="15276" r="14365" b="14774"/>
            <a:stretch/>
          </p:blipFill>
          <p:spPr bwMode="auto">
            <a:xfrm>
              <a:off x="581055" y="4722901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엠블렘 A 타입 이미지"/>
            <p:cNvPicPr>
              <a:picLocks noChangeAspect="1" noChangeArrowheads="1"/>
            </p:cNvPicPr>
            <p:nvPr/>
          </p:nvPicPr>
          <p:blipFill rotWithShape="1">
            <a:blip r:embed="rId17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2" r="20492"/>
            <a:stretch/>
          </p:blipFill>
          <p:spPr bwMode="auto">
            <a:xfrm>
              <a:off x="2970638" y="477045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Chosun University Symbol (Round).png"/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221" y="4692189"/>
              <a:ext cx="1800000" cy="1816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https://mblogthumb-phinf.pstatic.net/MjAxNzA0MjZfMTk2/MDAxNDkzMjEzMzcwMTI3.L_t05SbiEBiMbdv406tuL8cbHYf-ezPKoT2rLst9yNwg.6iO7uxqWsavoKoKm9DcYQ-HHlyTX4uowB4ueNVgfhEEg.JPEG.afa71/1.jpg?type=w800"/>
            <p:cNvPicPr>
              <a:picLocks noChangeAspect="1" noChangeArrowheads="1"/>
            </p:cNvPicPr>
            <p:nvPr/>
          </p:nvPicPr>
          <p:blipFill rotWithShape="1">
            <a:blip r:embed="rId19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1308" b="58017" l="15000" r="758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36" t="32801" r="28695" b="43475"/>
            <a:stretch/>
          </p:blipFill>
          <p:spPr bwMode="auto">
            <a:xfrm>
              <a:off x="7749803" y="477045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구미대 로고"/>
            <p:cNvPicPr>
              <a:picLocks noChangeAspect="1" noChangeArrowheads="1"/>
            </p:cNvPicPr>
            <p:nvPr/>
          </p:nvPicPr>
          <p:blipFill rotWithShape="1">
            <a:blip r:embed="rId2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28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35" t="-2134" r="74806" b="-2634"/>
            <a:stretch/>
          </p:blipFill>
          <p:spPr bwMode="auto">
            <a:xfrm>
              <a:off x="10139385" y="4692189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/>
          <p:cNvSpPr/>
          <p:nvPr/>
        </p:nvSpPr>
        <p:spPr>
          <a:xfrm>
            <a:off x="-406400" y="-294640"/>
            <a:ext cx="13035280" cy="730504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3"/>
          <a:srcRect t="16289"/>
          <a:stretch/>
        </p:blipFill>
        <p:spPr>
          <a:xfrm>
            <a:off x="6460055" y="2686393"/>
            <a:ext cx="5603327" cy="689940"/>
          </a:xfrm>
          <a:prstGeom prst="rect">
            <a:avLst/>
          </a:prstGeom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2509" y="3467309"/>
            <a:ext cx="9915525" cy="800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4867" y="791593"/>
            <a:ext cx="7074552" cy="825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48740" y="4424730"/>
            <a:ext cx="7279154" cy="531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4867" y="5180839"/>
            <a:ext cx="6986353" cy="483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36957" y="5928965"/>
            <a:ext cx="5794724" cy="592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87703" y="281343"/>
            <a:ext cx="6106160" cy="418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1736572"/>
            <a:ext cx="10696847" cy="8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2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043938" y="2256250"/>
            <a:ext cx="1301806" cy="321763"/>
          </a:xfrm>
          <a:prstGeom prst="rect">
            <a:avLst/>
          </a:prstGeom>
          <a:solidFill>
            <a:schemeClr val="bg1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631468" y="1969964"/>
            <a:ext cx="972000" cy="972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724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8F02760-5412-497F-9217-F2316107E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86" y="2573438"/>
            <a:ext cx="305120" cy="301661"/>
          </a:xfrm>
          <a:prstGeom prst="rect">
            <a:avLst/>
          </a:prstGeom>
        </p:spPr>
      </p:pic>
      <p:sp>
        <p:nvSpPr>
          <p:cNvPr id="25" name="화살표: 오른쪽 5">
            <a:extLst>
              <a:ext uri="{FF2B5EF4-FFF2-40B4-BE49-F238E27FC236}">
                <a16:creationId xmlns:a16="http://schemas.microsoft.com/office/drawing/2014/main" id="{7BE0DED8-E17A-41FF-931E-C730374E3D42}"/>
              </a:ext>
            </a:extLst>
          </p:cNvPr>
          <p:cNvSpPr/>
          <p:nvPr/>
        </p:nvSpPr>
        <p:spPr>
          <a:xfrm>
            <a:off x="1599711" y="2256250"/>
            <a:ext cx="884512" cy="43315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99CABE-AE6A-4912-B482-A611CF209731}"/>
              </a:ext>
            </a:extLst>
          </p:cNvPr>
          <p:cNvSpPr txBox="1"/>
          <p:nvPr/>
        </p:nvSpPr>
        <p:spPr>
          <a:xfrm>
            <a:off x="1509085" y="1968846"/>
            <a:ext cx="975137" cy="275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학생회비</a:t>
            </a:r>
          </a:p>
        </p:txBody>
      </p:sp>
      <p:sp>
        <p:nvSpPr>
          <p:cNvPr id="29" name="화살표: 오른쪽 32">
            <a:extLst>
              <a:ext uri="{FF2B5EF4-FFF2-40B4-BE49-F238E27FC236}">
                <a16:creationId xmlns:a16="http://schemas.microsoft.com/office/drawing/2014/main" id="{EB1707EC-87FB-481B-86A3-BE25229A86A9}"/>
              </a:ext>
            </a:extLst>
          </p:cNvPr>
          <p:cNvSpPr/>
          <p:nvPr/>
        </p:nvSpPr>
        <p:spPr>
          <a:xfrm>
            <a:off x="3755069" y="2230435"/>
            <a:ext cx="1141623" cy="433157"/>
          </a:xfrm>
          <a:prstGeom prst="rightArrow">
            <a:avLst/>
          </a:prstGeom>
          <a:solidFill>
            <a:srgbClr val="0724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7243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1CB2F7-DD4C-4683-AA84-BED74E109C01}"/>
              </a:ext>
            </a:extLst>
          </p:cNvPr>
          <p:cNvSpPr txBox="1"/>
          <p:nvPr/>
        </p:nvSpPr>
        <p:spPr>
          <a:xfrm>
            <a:off x="3684970" y="1999386"/>
            <a:ext cx="1281353" cy="27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예산 계획서 제출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CE93B995-DD1A-4CF4-B734-06BD48DC6D2C}"/>
              </a:ext>
            </a:extLst>
          </p:cNvPr>
          <p:cNvSpPr/>
          <p:nvPr/>
        </p:nvSpPr>
        <p:spPr>
          <a:xfrm>
            <a:off x="6492989" y="2182992"/>
            <a:ext cx="1184258" cy="43315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5F952B-38F9-44B8-912C-81BAD44F137D}"/>
              </a:ext>
            </a:extLst>
          </p:cNvPr>
          <p:cNvSpPr txBox="1"/>
          <p:nvPr/>
        </p:nvSpPr>
        <p:spPr>
          <a:xfrm>
            <a:off x="6337969" y="1917597"/>
            <a:ext cx="1465397" cy="27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계획서 검토 및 승인</a:t>
            </a: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D1E41D72-ED68-4B7F-8CD1-1F3C660E0EE9}"/>
              </a:ext>
            </a:extLst>
          </p:cNvPr>
          <p:cNvSpPr/>
          <p:nvPr/>
        </p:nvSpPr>
        <p:spPr>
          <a:xfrm>
            <a:off x="7762024" y="1907905"/>
            <a:ext cx="972000" cy="972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724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F41A3E9-3A2A-4842-9B9B-13E37F9E6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641" y="2511379"/>
            <a:ext cx="305120" cy="301661"/>
          </a:xfrm>
          <a:prstGeom prst="rect">
            <a:avLst/>
          </a:prstGeom>
        </p:spPr>
      </p:pic>
      <p:sp>
        <p:nvSpPr>
          <p:cNvPr id="39" name="화살표: 오른쪽 42">
            <a:extLst>
              <a:ext uri="{FF2B5EF4-FFF2-40B4-BE49-F238E27FC236}">
                <a16:creationId xmlns:a16="http://schemas.microsoft.com/office/drawing/2014/main" id="{E88384B1-508D-4FF1-9F76-E62BC9160BD2}"/>
              </a:ext>
            </a:extLst>
          </p:cNvPr>
          <p:cNvSpPr/>
          <p:nvPr/>
        </p:nvSpPr>
        <p:spPr>
          <a:xfrm>
            <a:off x="8893607" y="2159947"/>
            <a:ext cx="1141623" cy="43315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0A114-7D5E-4EB8-95CB-8162BC34413C}"/>
              </a:ext>
            </a:extLst>
          </p:cNvPr>
          <p:cNvSpPr txBox="1"/>
          <p:nvPr/>
        </p:nvSpPr>
        <p:spPr>
          <a:xfrm>
            <a:off x="8992684" y="1907341"/>
            <a:ext cx="806027" cy="27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물품 구매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7344EB2-0479-4E42-ACEA-843B2B41B3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228" y="1747273"/>
            <a:ext cx="915512" cy="90513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BA4BD03-BD5D-44D7-859D-F41C3715218D}"/>
              </a:ext>
            </a:extLst>
          </p:cNvPr>
          <p:cNvSpPr txBox="1"/>
          <p:nvPr/>
        </p:nvSpPr>
        <p:spPr>
          <a:xfrm>
            <a:off x="10053016" y="2658715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영수증 수집</a:t>
            </a:r>
            <a:endParaRPr lang="en-US" altLang="ko-KR" sz="1400" dirty="0">
              <a:solidFill>
                <a:srgbClr val="07243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회계장부 기록</a:t>
            </a:r>
          </a:p>
        </p:txBody>
      </p:sp>
      <p:sp>
        <p:nvSpPr>
          <p:cNvPr id="43" name="화살표: 오른쪽 56">
            <a:extLst>
              <a:ext uri="{FF2B5EF4-FFF2-40B4-BE49-F238E27FC236}">
                <a16:creationId xmlns:a16="http://schemas.microsoft.com/office/drawing/2014/main" id="{3513C371-D137-41F6-9602-E0242B0EFDB7}"/>
              </a:ext>
            </a:extLst>
          </p:cNvPr>
          <p:cNvSpPr/>
          <p:nvPr/>
        </p:nvSpPr>
        <p:spPr>
          <a:xfrm>
            <a:off x="3728936" y="3454082"/>
            <a:ext cx="975137" cy="43315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C186C4-7DCA-4369-88E0-51BC082F2360}"/>
              </a:ext>
            </a:extLst>
          </p:cNvPr>
          <p:cNvSpPr txBox="1"/>
          <p:nvPr/>
        </p:nvSpPr>
        <p:spPr>
          <a:xfrm>
            <a:off x="3746871" y="3219623"/>
            <a:ext cx="807475" cy="27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예산 집행</a:t>
            </a:r>
          </a:p>
        </p:txBody>
      </p:sp>
      <p:sp>
        <p:nvSpPr>
          <p:cNvPr id="45" name="화살표: 오른쪽 58">
            <a:extLst>
              <a:ext uri="{FF2B5EF4-FFF2-40B4-BE49-F238E27FC236}">
                <a16:creationId xmlns:a16="http://schemas.microsoft.com/office/drawing/2014/main" id="{09D680A3-1035-4643-AF98-D737728F1EEB}"/>
              </a:ext>
            </a:extLst>
          </p:cNvPr>
          <p:cNvSpPr/>
          <p:nvPr/>
        </p:nvSpPr>
        <p:spPr>
          <a:xfrm>
            <a:off x="3728936" y="4121699"/>
            <a:ext cx="975137" cy="43315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FD2C41-2FB9-4BFE-8602-8089EB4A2272}"/>
              </a:ext>
            </a:extLst>
          </p:cNvPr>
          <p:cNvSpPr txBox="1"/>
          <p:nvPr/>
        </p:nvSpPr>
        <p:spPr>
          <a:xfrm>
            <a:off x="3678761" y="3887239"/>
            <a:ext cx="953841" cy="27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영수증 입력</a:t>
            </a:r>
          </a:p>
        </p:txBody>
      </p:sp>
      <p:sp>
        <p:nvSpPr>
          <p:cNvPr id="47" name="화살표: 오른쪽 60">
            <a:extLst>
              <a:ext uri="{FF2B5EF4-FFF2-40B4-BE49-F238E27FC236}">
                <a16:creationId xmlns:a16="http://schemas.microsoft.com/office/drawing/2014/main" id="{A7289E26-3D00-4550-A26C-4FCB0041A7BA}"/>
              </a:ext>
            </a:extLst>
          </p:cNvPr>
          <p:cNvSpPr/>
          <p:nvPr/>
        </p:nvSpPr>
        <p:spPr>
          <a:xfrm>
            <a:off x="3738093" y="4789315"/>
            <a:ext cx="975137" cy="43315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069563-FF8C-4910-A8E9-EF4D42EA725E}"/>
              </a:ext>
            </a:extLst>
          </p:cNvPr>
          <p:cNvSpPr txBox="1"/>
          <p:nvPr/>
        </p:nvSpPr>
        <p:spPr>
          <a:xfrm>
            <a:off x="3678761" y="4550223"/>
            <a:ext cx="1103105" cy="27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증빙자료 제출</a:t>
            </a:r>
          </a:p>
        </p:txBody>
      </p:sp>
      <p:sp>
        <p:nvSpPr>
          <p:cNvPr id="49" name="화살표: 오른쪽 62">
            <a:extLst>
              <a:ext uri="{FF2B5EF4-FFF2-40B4-BE49-F238E27FC236}">
                <a16:creationId xmlns:a16="http://schemas.microsoft.com/office/drawing/2014/main" id="{E7E85B81-A13F-4DC6-9D34-CC8C09299569}"/>
              </a:ext>
            </a:extLst>
          </p:cNvPr>
          <p:cNvSpPr/>
          <p:nvPr/>
        </p:nvSpPr>
        <p:spPr>
          <a:xfrm>
            <a:off x="3719779" y="5497559"/>
            <a:ext cx="975137" cy="43315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DDD7CF-23F7-4C04-8F0C-F427954A5843}"/>
              </a:ext>
            </a:extLst>
          </p:cNvPr>
          <p:cNvSpPr txBox="1"/>
          <p:nvPr/>
        </p:nvSpPr>
        <p:spPr>
          <a:xfrm>
            <a:off x="3710622" y="5263099"/>
            <a:ext cx="798780" cy="27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사진 제출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5A56161-5381-49FF-AEE4-9F131C75EB0D}"/>
              </a:ext>
            </a:extLst>
          </p:cNvPr>
          <p:cNvSpPr/>
          <p:nvPr/>
        </p:nvSpPr>
        <p:spPr>
          <a:xfrm>
            <a:off x="4844102" y="3357165"/>
            <a:ext cx="414898" cy="2640446"/>
          </a:xfrm>
          <a:prstGeom prst="rect">
            <a:avLst/>
          </a:prstGeom>
          <a:solidFill>
            <a:schemeClr val="bg1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학교 행정실</a:t>
            </a:r>
          </a:p>
        </p:txBody>
      </p:sp>
      <p:sp>
        <p:nvSpPr>
          <p:cNvPr id="52" name="화살표: 오른쪽 64">
            <a:extLst>
              <a:ext uri="{FF2B5EF4-FFF2-40B4-BE49-F238E27FC236}">
                <a16:creationId xmlns:a16="http://schemas.microsoft.com/office/drawing/2014/main" id="{0CC5BF67-BA64-414B-8151-AFCAE68AC483}"/>
              </a:ext>
            </a:extLst>
          </p:cNvPr>
          <p:cNvSpPr/>
          <p:nvPr/>
        </p:nvSpPr>
        <p:spPr>
          <a:xfrm>
            <a:off x="5412690" y="4409264"/>
            <a:ext cx="2860038" cy="433157"/>
          </a:xfrm>
          <a:prstGeom prst="rightArrow">
            <a:avLst/>
          </a:prstGeom>
          <a:solidFill>
            <a:srgbClr val="07243F"/>
          </a:solidFill>
          <a:ln>
            <a:solidFill>
              <a:srgbClr val="072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BF0584-95C1-4CA8-9D52-6B7C15405C00}"/>
              </a:ext>
            </a:extLst>
          </p:cNvPr>
          <p:cNvSpPr txBox="1"/>
          <p:nvPr/>
        </p:nvSpPr>
        <p:spPr>
          <a:xfrm>
            <a:off x="5360808" y="4169440"/>
            <a:ext cx="300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7243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반복적인 예산 집행 후 추후에 예산 결산 보고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026F44E4-F26A-4006-9652-49F633799CFC}"/>
              </a:ext>
            </a:extLst>
          </p:cNvPr>
          <p:cNvSpPr/>
          <p:nvPr/>
        </p:nvSpPr>
        <p:spPr>
          <a:xfrm>
            <a:off x="8402761" y="3701071"/>
            <a:ext cx="1944000" cy="1944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724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07243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3479594-A0C2-46D7-A1DB-3CC855DB67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589" y="4951315"/>
            <a:ext cx="630766" cy="6236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71CD800-FB27-4CF3-8E3D-CCEED4605D1A}"/>
              </a:ext>
            </a:extLst>
          </p:cNvPr>
          <p:cNvSpPr txBox="1"/>
          <p:nvPr/>
        </p:nvSpPr>
        <p:spPr>
          <a:xfrm>
            <a:off x="8703674" y="3997222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불신의 문제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91A754-ADE7-4915-82AA-5197263E8DBB}"/>
              </a:ext>
            </a:extLst>
          </p:cNvPr>
          <p:cNvSpPr txBox="1"/>
          <p:nvPr/>
        </p:nvSpPr>
        <p:spPr>
          <a:xfrm>
            <a:off x="1667162" y="4263160"/>
            <a:ext cx="1976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복잡하고 불편한 </a:t>
            </a:r>
            <a:endParaRPr lang="en-US" altLang="ko-KR" sz="2000" dirty="0">
              <a:solidFill>
                <a:srgbClr val="FF0000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회계 처리 과정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5724431" y="255357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01-1</a:t>
            </a:r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5158026" y="572952"/>
            <a:ext cx="1857688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 </a:t>
            </a:r>
            <a:r>
              <a:rPr lang="en-US" altLang="ko-KR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6889" y="2192177"/>
            <a:ext cx="95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학생회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26889" y="2191859"/>
            <a:ext cx="95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845755" y="2136930"/>
            <a:ext cx="95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학생회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96240" y="2232465"/>
            <a:ext cx="260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학교행정실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D4B0DD-6915-4397-BFFD-D73376434456}"/>
              </a:ext>
            </a:extLst>
          </p:cNvPr>
          <p:cNvGrpSpPr/>
          <p:nvPr/>
        </p:nvGrpSpPr>
        <p:grpSpPr>
          <a:xfrm>
            <a:off x="5783960" y="1293156"/>
            <a:ext cx="624079" cy="83708"/>
            <a:chOff x="5660310" y="1292140"/>
            <a:chExt cx="624079" cy="8370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D8FDFA6-4B74-49ED-9F65-3C7081089201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0F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C4D1E9-8923-4906-8A53-97967180D223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C1F9001-EFCB-4D8D-B541-53594D50B0AB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1957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04578A-8945-47F2-AE3B-105F035C4765}"/>
              </a:ext>
            </a:extLst>
          </p:cNvPr>
          <p:cNvSpPr txBox="1"/>
          <p:nvPr/>
        </p:nvSpPr>
        <p:spPr>
          <a:xfrm>
            <a:off x="2918269" y="1644628"/>
            <a:ext cx="1438214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7243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학생회 측면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AC010-F5C9-47B1-B9F2-F061765C757B}"/>
              </a:ext>
            </a:extLst>
          </p:cNvPr>
          <p:cNvSpPr txBox="1"/>
          <p:nvPr/>
        </p:nvSpPr>
        <p:spPr>
          <a:xfrm>
            <a:off x="2200925" y="2044738"/>
            <a:ext cx="2872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학생회비 </a:t>
            </a:r>
            <a:r>
              <a:rPr lang="ko-KR" altLang="en-US" sz="20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납부율</a:t>
            </a: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감소</a:t>
            </a:r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복잡한 회계 처리 과정</a:t>
            </a:r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72A1F-D899-4469-8785-7D474508D012}"/>
              </a:ext>
            </a:extLst>
          </p:cNvPr>
          <p:cNvSpPr txBox="1"/>
          <p:nvPr/>
        </p:nvSpPr>
        <p:spPr>
          <a:xfrm>
            <a:off x="7630256" y="1644628"/>
            <a:ext cx="1207382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7243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 측면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E17E2-609D-4AF0-AB58-DEF015144493}"/>
              </a:ext>
            </a:extLst>
          </p:cNvPr>
          <p:cNvSpPr txBox="1"/>
          <p:nvPr/>
        </p:nvSpPr>
        <p:spPr>
          <a:xfrm>
            <a:off x="6711736" y="2045303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학생회비 사용내역 불신</a:t>
            </a:r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3" name="화살표: 아래쪽 14">
            <a:extLst>
              <a:ext uri="{FF2B5EF4-FFF2-40B4-BE49-F238E27FC236}">
                <a16:creationId xmlns:a16="http://schemas.microsoft.com/office/drawing/2014/main" id="{B24C2AD7-D238-4E01-9458-6567B385E125}"/>
              </a:ext>
            </a:extLst>
          </p:cNvPr>
          <p:cNvSpPr/>
          <p:nvPr/>
        </p:nvSpPr>
        <p:spPr>
          <a:xfrm>
            <a:off x="3448951" y="2982048"/>
            <a:ext cx="376850" cy="65238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365830" y="4032561"/>
            <a:ext cx="2543091" cy="2259863"/>
            <a:chOff x="2993551" y="3779196"/>
            <a:chExt cx="2689808" cy="243961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2EDA927-052B-4728-A97F-0B1940E0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4524" y="4630951"/>
              <a:ext cx="1587863" cy="15878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A07D0-A87F-46C3-9C83-1F877A0C6210}"/>
                </a:ext>
              </a:extLst>
            </p:cNvPr>
            <p:cNvSpPr txBox="1"/>
            <p:nvPr/>
          </p:nvSpPr>
          <p:spPr>
            <a:xfrm>
              <a:off x="2993551" y="3779196"/>
              <a:ext cx="2689808" cy="70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효율성 필요</a:t>
              </a:r>
            </a:p>
          </p:txBody>
        </p:sp>
      </p:grpSp>
      <p:sp>
        <p:nvSpPr>
          <p:cNvPr id="24" name="화살표: 아래쪽 14">
            <a:extLst>
              <a:ext uri="{FF2B5EF4-FFF2-40B4-BE49-F238E27FC236}">
                <a16:creationId xmlns:a16="http://schemas.microsoft.com/office/drawing/2014/main" id="{B24C2AD7-D238-4E01-9458-6567B385E125}"/>
              </a:ext>
            </a:extLst>
          </p:cNvPr>
          <p:cNvSpPr/>
          <p:nvPr/>
        </p:nvSpPr>
        <p:spPr>
          <a:xfrm>
            <a:off x="8045522" y="2979500"/>
            <a:ext cx="376850" cy="65238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BA07D0-A87F-46C3-9C83-1F877A0C6210}"/>
              </a:ext>
            </a:extLst>
          </p:cNvPr>
          <p:cNvSpPr txBox="1"/>
          <p:nvPr/>
        </p:nvSpPr>
        <p:spPr>
          <a:xfrm>
            <a:off x="6962401" y="4032561"/>
            <a:ext cx="2543091" cy="655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투명성 요구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F5759FA-7E92-4E04-B162-B5C75E28B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209" y="4837253"/>
            <a:ext cx="1439474" cy="14394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E26DE3C-590D-4A60-9830-1F76DBD04271}"/>
              </a:ext>
            </a:extLst>
          </p:cNvPr>
          <p:cNvSpPr txBox="1"/>
          <p:nvPr/>
        </p:nvSpPr>
        <p:spPr>
          <a:xfrm>
            <a:off x="5692370" y="255357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01-2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A7EABC-EDBE-4540-A9DC-9552CF55EE86}"/>
              </a:ext>
            </a:extLst>
          </p:cNvPr>
          <p:cNvSpPr/>
          <p:nvPr/>
        </p:nvSpPr>
        <p:spPr>
          <a:xfrm>
            <a:off x="5328037" y="591187"/>
            <a:ext cx="1513556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 문제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5B7647-3AA7-4B4B-9356-DD7D1D358686}"/>
              </a:ext>
            </a:extLst>
          </p:cNvPr>
          <p:cNvGrpSpPr/>
          <p:nvPr/>
        </p:nvGrpSpPr>
        <p:grpSpPr>
          <a:xfrm>
            <a:off x="5783960" y="1293156"/>
            <a:ext cx="624079" cy="83708"/>
            <a:chOff x="5660310" y="1292140"/>
            <a:chExt cx="624079" cy="8370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F4FB5B0-B21E-4C01-8CF8-A62A73EB6DCC}"/>
                </a:ext>
              </a:extLst>
            </p:cNvPr>
            <p:cNvSpPr/>
            <p:nvPr/>
          </p:nvSpPr>
          <p:spPr>
            <a:xfrm>
              <a:off x="5660310" y="1292140"/>
              <a:ext cx="83708" cy="83708"/>
            </a:xfrm>
            <a:prstGeom prst="ellipse">
              <a:avLst/>
            </a:prstGeom>
            <a:solidFill>
              <a:srgbClr val="0F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736350A-8256-4966-B249-C6F7B898A35D}"/>
                </a:ext>
              </a:extLst>
            </p:cNvPr>
            <p:cNvSpPr/>
            <p:nvPr/>
          </p:nvSpPr>
          <p:spPr>
            <a:xfrm>
              <a:off x="5930496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A6FEA3A-1CEA-4845-80A3-007106BD4BEF}"/>
                </a:ext>
              </a:extLst>
            </p:cNvPr>
            <p:cNvSpPr/>
            <p:nvPr/>
          </p:nvSpPr>
          <p:spPr>
            <a:xfrm>
              <a:off x="6200681" y="1292140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551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041A192-B6FF-4119-847A-4563B8D7145E}"/>
              </a:ext>
            </a:extLst>
          </p:cNvPr>
          <p:cNvGrpSpPr/>
          <p:nvPr/>
        </p:nvGrpSpPr>
        <p:grpSpPr>
          <a:xfrm>
            <a:off x="2200925" y="1644628"/>
            <a:ext cx="2872902" cy="1107996"/>
            <a:chOff x="636622" y="748640"/>
            <a:chExt cx="2872902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4578A-8945-47F2-AE3B-105F035C4765}"/>
                </a:ext>
              </a:extLst>
            </p:cNvPr>
            <p:cNvSpPr txBox="1"/>
            <p:nvPr/>
          </p:nvSpPr>
          <p:spPr>
            <a:xfrm>
              <a:off x="1130829" y="748640"/>
              <a:ext cx="1438214" cy="400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7243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학생회 측면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CAC010-F5C9-47B1-B9F2-F061765C757B}"/>
                </a:ext>
              </a:extLst>
            </p:cNvPr>
            <p:cNvSpPr txBox="1"/>
            <p:nvPr/>
          </p:nvSpPr>
          <p:spPr>
            <a:xfrm>
              <a:off x="636622" y="1148750"/>
              <a:ext cx="2872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20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학생회비 </a:t>
              </a:r>
              <a:r>
                <a:rPr lang="ko-KR" altLang="en-US" sz="2000" dirty="0" err="1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납부율</a:t>
              </a:r>
              <a:r>
                <a:rPr lang="ko-KR" altLang="en-US" sz="20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감소</a:t>
              </a:r>
              <a:endParaRPr lang="en-US" altLang="ko-KR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복잡한 회계 처리 과정</a:t>
              </a:r>
              <a:endParaRPr lang="en-US" altLang="ko-KR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77C547-24C6-433C-A52B-C8E747985155}"/>
              </a:ext>
            </a:extLst>
          </p:cNvPr>
          <p:cNvGrpSpPr/>
          <p:nvPr/>
        </p:nvGrpSpPr>
        <p:grpSpPr>
          <a:xfrm>
            <a:off x="6711736" y="1621807"/>
            <a:ext cx="3044423" cy="763402"/>
            <a:chOff x="6896406" y="1172763"/>
            <a:chExt cx="3044423" cy="7634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472A1F-D899-4469-8785-7D474508D012}"/>
                </a:ext>
              </a:extLst>
            </p:cNvPr>
            <p:cNvSpPr txBox="1"/>
            <p:nvPr/>
          </p:nvSpPr>
          <p:spPr>
            <a:xfrm>
              <a:off x="7679465" y="1172763"/>
              <a:ext cx="1207382" cy="400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7243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학생 측면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9E17E2-609D-4AF0-AB58-DEF015144493}"/>
                </a:ext>
              </a:extLst>
            </p:cNvPr>
            <p:cNvSpPr txBox="1"/>
            <p:nvPr/>
          </p:nvSpPr>
          <p:spPr>
            <a:xfrm>
              <a:off x="6896406" y="1536055"/>
              <a:ext cx="3044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20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학생회비 사용내역 불신</a:t>
              </a:r>
              <a:endParaRPr lang="en-US" altLang="ko-KR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13" name="화살표: 아래쪽 14">
            <a:extLst>
              <a:ext uri="{FF2B5EF4-FFF2-40B4-BE49-F238E27FC236}">
                <a16:creationId xmlns:a16="http://schemas.microsoft.com/office/drawing/2014/main" id="{B24C2AD7-D238-4E01-9458-6567B385E125}"/>
              </a:ext>
            </a:extLst>
          </p:cNvPr>
          <p:cNvSpPr/>
          <p:nvPr/>
        </p:nvSpPr>
        <p:spPr>
          <a:xfrm>
            <a:off x="3448951" y="2982048"/>
            <a:ext cx="376850" cy="65238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292472" y="4032561"/>
            <a:ext cx="2543091" cy="2259863"/>
            <a:chOff x="2993551" y="3779196"/>
            <a:chExt cx="2689808" cy="243961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2EDA927-052B-4728-A97F-0B1940E0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4524" y="4630951"/>
              <a:ext cx="1587863" cy="15878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A07D0-A87F-46C3-9C83-1F877A0C6210}"/>
                </a:ext>
              </a:extLst>
            </p:cNvPr>
            <p:cNvSpPr txBox="1"/>
            <p:nvPr/>
          </p:nvSpPr>
          <p:spPr>
            <a:xfrm>
              <a:off x="2993551" y="3779196"/>
              <a:ext cx="2689808" cy="70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효율성 필요</a:t>
              </a:r>
            </a:p>
          </p:txBody>
        </p:sp>
      </p:grpSp>
      <p:sp>
        <p:nvSpPr>
          <p:cNvPr id="24" name="화살표: 아래쪽 14">
            <a:extLst>
              <a:ext uri="{FF2B5EF4-FFF2-40B4-BE49-F238E27FC236}">
                <a16:creationId xmlns:a16="http://schemas.microsoft.com/office/drawing/2014/main" id="{B24C2AD7-D238-4E01-9458-6567B385E125}"/>
              </a:ext>
            </a:extLst>
          </p:cNvPr>
          <p:cNvSpPr/>
          <p:nvPr/>
        </p:nvSpPr>
        <p:spPr>
          <a:xfrm>
            <a:off x="8045522" y="2979500"/>
            <a:ext cx="376850" cy="65238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BA07D0-A87F-46C3-9C83-1F877A0C6210}"/>
              </a:ext>
            </a:extLst>
          </p:cNvPr>
          <p:cNvSpPr txBox="1"/>
          <p:nvPr/>
        </p:nvSpPr>
        <p:spPr>
          <a:xfrm>
            <a:off x="6962403" y="4032561"/>
            <a:ext cx="2543091" cy="655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투명성 요구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F5759FA-7E92-4E04-B162-B5C75E28B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211" y="4837253"/>
            <a:ext cx="1439474" cy="14394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E26DE3C-590D-4A60-9830-1F76DBD04271}"/>
              </a:ext>
            </a:extLst>
          </p:cNvPr>
          <p:cNvSpPr txBox="1"/>
          <p:nvPr/>
        </p:nvSpPr>
        <p:spPr>
          <a:xfrm>
            <a:off x="5660310" y="255357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0F4C8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02-2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A7EABC-EDBE-4540-A9DC-9552CF55EE86}"/>
              </a:ext>
            </a:extLst>
          </p:cNvPr>
          <p:cNvSpPr/>
          <p:nvPr/>
        </p:nvSpPr>
        <p:spPr>
          <a:xfrm>
            <a:off x="5328037" y="591187"/>
            <a:ext cx="1513556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 문제</a:t>
            </a:r>
            <a:endParaRPr lang="en-US" altLang="ko-KR" sz="28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ED1A02-0EB0-44C9-A040-1E62539640E5}"/>
              </a:ext>
            </a:extLst>
          </p:cNvPr>
          <p:cNvGrpSpPr/>
          <p:nvPr/>
        </p:nvGrpSpPr>
        <p:grpSpPr>
          <a:xfrm>
            <a:off x="5660310" y="1292140"/>
            <a:ext cx="894265" cy="83708"/>
            <a:chOff x="5360808" y="1320627"/>
            <a:chExt cx="894265" cy="8370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2517C7A-08AF-4713-83A8-FEA91AE2AEE4}"/>
                </a:ext>
              </a:extLst>
            </p:cNvPr>
            <p:cNvSpPr/>
            <p:nvPr/>
          </p:nvSpPr>
          <p:spPr>
            <a:xfrm>
              <a:off x="5360808" y="1320627"/>
              <a:ext cx="83708" cy="83708"/>
            </a:xfrm>
            <a:prstGeom prst="ellipse">
              <a:avLst/>
            </a:prstGeom>
            <a:solidFill>
              <a:srgbClr val="7E7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EDC5F37-B107-4954-B82F-28FFA3115E46}"/>
                </a:ext>
              </a:extLst>
            </p:cNvPr>
            <p:cNvSpPr/>
            <p:nvPr/>
          </p:nvSpPr>
          <p:spPr>
            <a:xfrm>
              <a:off x="5630994" y="1320627"/>
              <a:ext cx="83708" cy="83708"/>
            </a:xfrm>
            <a:prstGeom prst="ellipse">
              <a:avLst/>
            </a:prstGeom>
            <a:solidFill>
              <a:srgbClr val="25595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7E7D88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D9E43D2-9D21-40A6-A074-40C2B74300A4}"/>
                </a:ext>
              </a:extLst>
            </p:cNvPr>
            <p:cNvSpPr/>
            <p:nvPr/>
          </p:nvSpPr>
          <p:spPr>
            <a:xfrm>
              <a:off x="5901179" y="1320627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3DE7008-095C-4CF7-B546-41A05C605784}"/>
                </a:ext>
              </a:extLst>
            </p:cNvPr>
            <p:cNvSpPr/>
            <p:nvPr/>
          </p:nvSpPr>
          <p:spPr>
            <a:xfrm>
              <a:off x="6171365" y="1320627"/>
              <a:ext cx="83708" cy="83708"/>
            </a:xfrm>
            <a:prstGeom prst="ellipse">
              <a:avLst/>
            </a:prstGeom>
            <a:solidFill>
              <a:srgbClr val="7E7D8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7E7D88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6C7ADA-93D9-4FC8-BB4A-929E421D51BC}"/>
              </a:ext>
            </a:extLst>
          </p:cNvPr>
          <p:cNvSpPr/>
          <p:nvPr/>
        </p:nvSpPr>
        <p:spPr>
          <a:xfrm>
            <a:off x="-231494" y="-81023"/>
            <a:ext cx="12627980" cy="7083707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24D9977F-6870-4FFB-86A6-099936428888}"/>
              </a:ext>
            </a:extLst>
          </p:cNvPr>
          <p:cNvSpPr/>
          <p:nvPr/>
        </p:nvSpPr>
        <p:spPr>
          <a:xfrm>
            <a:off x="4503704" y="2609949"/>
            <a:ext cx="718535" cy="339260"/>
          </a:xfrm>
          <a:prstGeom prst="rtTriangle">
            <a:avLst/>
          </a:prstGeom>
          <a:solidFill>
            <a:srgbClr val="0F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8F00816-BDD5-42C2-92B1-BE4E26C81037}"/>
              </a:ext>
            </a:extLst>
          </p:cNvPr>
          <p:cNvGrpSpPr/>
          <p:nvPr/>
        </p:nvGrpSpPr>
        <p:grpSpPr>
          <a:xfrm>
            <a:off x="4358273" y="2533860"/>
            <a:ext cx="599496" cy="428866"/>
            <a:chOff x="1866492" y="505780"/>
            <a:chExt cx="512164" cy="366391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C6EF2B8-E8C7-45FC-8625-5B3162E53E3E}"/>
                </a:ext>
              </a:extLst>
            </p:cNvPr>
            <p:cNvSpPr/>
            <p:nvPr/>
          </p:nvSpPr>
          <p:spPr>
            <a:xfrm>
              <a:off x="1866492" y="505780"/>
              <a:ext cx="256082" cy="3663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F4C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872A7E5B-0C03-4EBD-BDE3-EF344BA87A28}"/>
                </a:ext>
              </a:extLst>
            </p:cNvPr>
            <p:cNvSpPr/>
            <p:nvPr/>
          </p:nvSpPr>
          <p:spPr>
            <a:xfrm>
              <a:off x="2122574" y="505780"/>
              <a:ext cx="256082" cy="3663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F4C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51B038A4-DC9E-435E-98B5-1F8091001324}"/>
                </a:ext>
              </a:extLst>
            </p:cNvPr>
            <p:cNvSpPr/>
            <p:nvPr/>
          </p:nvSpPr>
          <p:spPr>
            <a:xfrm>
              <a:off x="1866492" y="570785"/>
              <a:ext cx="106471" cy="152335"/>
            </a:xfrm>
            <a:prstGeom prst="ellipse">
              <a:avLst/>
            </a:prstGeom>
            <a:solidFill>
              <a:srgbClr val="0F4C81"/>
            </a:solidFill>
            <a:ln w="38100">
              <a:solidFill>
                <a:srgbClr val="0F4C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9F7FBDC9-21F4-412C-A2EE-A15A4B484428}"/>
                </a:ext>
              </a:extLst>
            </p:cNvPr>
            <p:cNvSpPr/>
            <p:nvPr/>
          </p:nvSpPr>
          <p:spPr>
            <a:xfrm>
              <a:off x="2122574" y="570785"/>
              <a:ext cx="106471" cy="152335"/>
            </a:xfrm>
            <a:prstGeom prst="ellipse">
              <a:avLst/>
            </a:prstGeom>
            <a:solidFill>
              <a:srgbClr val="0F4C81"/>
            </a:solidFill>
            <a:ln w="38100">
              <a:solidFill>
                <a:srgbClr val="0F4C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D6664FB-3B06-43FB-978F-FC77C6F19901}"/>
              </a:ext>
            </a:extLst>
          </p:cNvPr>
          <p:cNvSpPr/>
          <p:nvPr/>
        </p:nvSpPr>
        <p:spPr>
          <a:xfrm>
            <a:off x="4474655" y="2953343"/>
            <a:ext cx="138618" cy="984881"/>
          </a:xfrm>
          <a:prstGeom prst="rect">
            <a:avLst/>
          </a:prstGeom>
          <a:solidFill>
            <a:srgbClr val="0F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FF81C8E-9D05-4C4F-9F36-B11F8AE6EF5A}"/>
              </a:ext>
            </a:extLst>
          </p:cNvPr>
          <p:cNvSpPr/>
          <p:nvPr/>
        </p:nvSpPr>
        <p:spPr>
          <a:xfrm>
            <a:off x="5293189" y="2953343"/>
            <a:ext cx="138618" cy="984881"/>
          </a:xfrm>
          <a:prstGeom prst="rect">
            <a:avLst/>
          </a:prstGeom>
          <a:solidFill>
            <a:srgbClr val="0F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09D228B-E622-4E84-8D2A-D997074287D9}"/>
              </a:ext>
            </a:extLst>
          </p:cNvPr>
          <p:cNvSpPr/>
          <p:nvPr/>
        </p:nvSpPr>
        <p:spPr>
          <a:xfrm rot="16200000">
            <a:off x="4779725" y="3498912"/>
            <a:ext cx="134246" cy="744377"/>
          </a:xfrm>
          <a:prstGeom prst="rect">
            <a:avLst/>
          </a:prstGeom>
          <a:solidFill>
            <a:srgbClr val="0F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63752FC-FAFD-49AD-8276-DF5D531F145B}"/>
              </a:ext>
            </a:extLst>
          </p:cNvPr>
          <p:cNvSpPr/>
          <p:nvPr/>
        </p:nvSpPr>
        <p:spPr>
          <a:xfrm rot="16200000">
            <a:off x="5366322" y="3270117"/>
            <a:ext cx="130975" cy="277239"/>
          </a:xfrm>
          <a:prstGeom prst="rect">
            <a:avLst/>
          </a:prstGeom>
          <a:solidFill>
            <a:srgbClr val="0F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9161FEA-EA08-412E-862A-B5A9D706523F}"/>
              </a:ext>
            </a:extLst>
          </p:cNvPr>
          <p:cNvSpPr/>
          <p:nvPr/>
        </p:nvSpPr>
        <p:spPr>
          <a:xfrm>
            <a:off x="6626687" y="2953343"/>
            <a:ext cx="138618" cy="984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1B80958-299E-48CC-89C4-3C2CF398FB57}"/>
              </a:ext>
            </a:extLst>
          </p:cNvPr>
          <p:cNvSpPr/>
          <p:nvPr/>
        </p:nvSpPr>
        <p:spPr>
          <a:xfrm>
            <a:off x="7441203" y="2953343"/>
            <a:ext cx="138618" cy="984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BBDEF5E-F768-493C-AF5F-463FAC424CD3}"/>
              </a:ext>
            </a:extLst>
          </p:cNvPr>
          <p:cNvSpPr/>
          <p:nvPr/>
        </p:nvSpPr>
        <p:spPr>
          <a:xfrm rot="16200000">
            <a:off x="6929568" y="3499313"/>
            <a:ext cx="138618" cy="744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10C89A6-0411-4BF5-BC6F-A074269E6443}"/>
              </a:ext>
            </a:extLst>
          </p:cNvPr>
          <p:cNvSpPr/>
          <p:nvPr/>
        </p:nvSpPr>
        <p:spPr>
          <a:xfrm rot="16200000">
            <a:off x="7514334" y="3270117"/>
            <a:ext cx="130975" cy="27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5BE205D-A032-4405-9E1D-EE38BC098C3C}"/>
              </a:ext>
            </a:extLst>
          </p:cNvPr>
          <p:cNvSpPr/>
          <p:nvPr/>
        </p:nvSpPr>
        <p:spPr>
          <a:xfrm rot="5400000">
            <a:off x="6024664" y="3138215"/>
            <a:ext cx="116129" cy="982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6F391DD-B1EB-41C9-8DE1-69A12700D5F5}"/>
              </a:ext>
            </a:extLst>
          </p:cNvPr>
          <p:cNvSpPr/>
          <p:nvPr/>
        </p:nvSpPr>
        <p:spPr>
          <a:xfrm rot="5400000">
            <a:off x="6014365" y="3380847"/>
            <a:ext cx="138618" cy="984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420BAB-A5AF-4DFB-93F1-4C16625EFA8E}"/>
              </a:ext>
            </a:extLst>
          </p:cNvPr>
          <p:cNvSpPr/>
          <p:nvPr/>
        </p:nvSpPr>
        <p:spPr>
          <a:xfrm>
            <a:off x="5591235" y="2952567"/>
            <a:ext cx="128862" cy="723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C7F4121-D2AD-438C-A33E-243984674C24}"/>
              </a:ext>
            </a:extLst>
          </p:cNvPr>
          <p:cNvSpPr/>
          <p:nvPr/>
        </p:nvSpPr>
        <p:spPr>
          <a:xfrm>
            <a:off x="6055234" y="3651172"/>
            <a:ext cx="130975" cy="27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4AEE6F1-B521-4356-B065-FF03BBEDCBB1}"/>
              </a:ext>
            </a:extLst>
          </p:cNvPr>
          <p:cNvSpPr/>
          <p:nvPr/>
        </p:nvSpPr>
        <p:spPr>
          <a:xfrm>
            <a:off x="6443246" y="2952566"/>
            <a:ext cx="128862" cy="723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F8052AE-3312-4BE3-AD10-84E6E8D12173}"/>
              </a:ext>
            </a:extLst>
          </p:cNvPr>
          <p:cNvSpPr/>
          <p:nvPr/>
        </p:nvSpPr>
        <p:spPr>
          <a:xfrm rot="5400000">
            <a:off x="6000293" y="2762556"/>
            <a:ext cx="134012" cy="952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4D4BB0F-02BE-4FD9-A8C6-96D64961ED71}"/>
              </a:ext>
            </a:extLst>
          </p:cNvPr>
          <p:cNvSpPr/>
          <p:nvPr/>
        </p:nvSpPr>
        <p:spPr>
          <a:xfrm>
            <a:off x="3271520" y="4307840"/>
            <a:ext cx="5618480" cy="406476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블록체인 기반 학생회비 회계관리 솔루션</a:t>
            </a:r>
          </a:p>
        </p:txBody>
      </p:sp>
      <p:sp>
        <p:nvSpPr>
          <p:cNvPr id="118" name="사다리꼴 117">
            <a:extLst>
              <a:ext uri="{FF2B5EF4-FFF2-40B4-BE49-F238E27FC236}">
                <a16:creationId xmlns:a16="http://schemas.microsoft.com/office/drawing/2014/main" id="{94C18CDD-552E-4B28-A213-54FFC321E6C9}"/>
              </a:ext>
            </a:extLst>
          </p:cNvPr>
          <p:cNvSpPr/>
          <p:nvPr/>
        </p:nvSpPr>
        <p:spPr>
          <a:xfrm>
            <a:off x="3271520" y="4085753"/>
            <a:ext cx="5618480" cy="164566"/>
          </a:xfrm>
          <a:prstGeom prst="trapezoid">
            <a:avLst>
              <a:gd name="adj" fmla="val 6805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E7EFAF-B6D6-4FA6-A9F0-7F54C9288875}"/>
              </a:ext>
            </a:extLst>
          </p:cNvPr>
          <p:cNvSpPr/>
          <p:nvPr/>
        </p:nvSpPr>
        <p:spPr>
          <a:xfrm rot="16200000">
            <a:off x="4777540" y="2643742"/>
            <a:ext cx="138620" cy="744377"/>
          </a:xfrm>
          <a:prstGeom prst="rect">
            <a:avLst/>
          </a:prstGeom>
          <a:solidFill>
            <a:srgbClr val="0F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B46AA0B-66F3-45F1-AB1D-9B1A00CFB940}"/>
              </a:ext>
            </a:extLst>
          </p:cNvPr>
          <p:cNvSpPr/>
          <p:nvPr/>
        </p:nvSpPr>
        <p:spPr>
          <a:xfrm rot="16200000">
            <a:off x="6929569" y="2646330"/>
            <a:ext cx="138618" cy="744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B1428FF-CA15-4F4C-83E7-FBF38D6F3CA0}"/>
              </a:ext>
            </a:extLst>
          </p:cNvPr>
          <p:cNvSpPr txBox="1"/>
          <p:nvPr/>
        </p:nvSpPr>
        <p:spPr>
          <a:xfrm>
            <a:off x="5801793" y="1981083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55958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endParaRPr lang="ko-KR" altLang="en-US" sz="3600" dirty="0">
              <a:solidFill>
                <a:srgbClr val="255958"/>
              </a:solidFill>
              <a:effectLst>
                <a:outerShdw blurRad="381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DD070C-F772-413B-B979-F60873AC8D43}"/>
              </a:ext>
            </a:extLst>
          </p:cNvPr>
          <p:cNvSpPr/>
          <p:nvPr/>
        </p:nvSpPr>
        <p:spPr>
          <a:xfrm>
            <a:off x="3158450" y="4042565"/>
            <a:ext cx="6017994" cy="1234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rgbClr val="07243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정의 및 소개</a:t>
            </a:r>
            <a:endParaRPr lang="en-US" altLang="ko-KR" sz="5400" dirty="0">
              <a:solidFill>
                <a:srgbClr val="07243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22AE1E-2367-4F1B-B47D-12CF999E22B7}"/>
              </a:ext>
            </a:extLst>
          </p:cNvPr>
          <p:cNvGrpSpPr/>
          <p:nvPr/>
        </p:nvGrpSpPr>
        <p:grpSpPr>
          <a:xfrm>
            <a:off x="5238753" y="2757298"/>
            <a:ext cx="1857375" cy="1263073"/>
            <a:chOff x="7077075" y="3063797"/>
            <a:chExt cx="1857375" cy="126307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32DC09-AAF8-467F-8A9C-7717495279F6}"/>
                </a:ext>
              </a:extLst>
            </p:cNvPr>
            <p:cNvSpPr/>
            <p:nvPr/>
          </p:nvSpPr>
          <p:spPr>
            <a:xfrm>
              <a:off x="7077075" y="3063797"/>
              <a:ext cx="1857375" cy="1263073"/>
            </a:xfrm>
            <a:prstGeom prst="rect">
              <a:avLst/>
            </a:prstGeom>
            <a:solidFill>
              <a:srgbClr val="255958"/>
            </a:solidFill>
            <a:ln w="57150">
              <a:solidFill>
                <a:srgbClr val="255958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7E20E9-9D44-45FC-837C-DB07A3856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8341" y="3164100"/>
              <a:ext cx="1014842" cy="1014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66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11021</TotalTime>
  <Words>415</Words>
  <Application>Microsoft Office PowerPoint</Application>
  <PresentationFormat>와이드스크린</PresentationFormat>
  <Paragraphs>197</Paragraphs>
  <Slides>25</Slides>
  <Notes>8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아리따-돋움(TTF)-Light</vt:lpstr>
      <vt:lpstr>맑은 고딕</vt:lpstr>
      <vt:lpstr>Arial</vt:lpstr>
      <vt:lpstr>아리따-돋움(TTF)-Bold</vt:lpstr>
      <vt:lpstr>아리따-돋움(TTF)-Medium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이예린</dc:creator>
  <cp:lastModifiedBy> </cp:lastModifiedBy>
  <cp:revision>289</cp:revision>
  <dcterms:created xsi:type="dcterms:W3CDTF">2018-04-01T12:18:09Z</dcterms:created>
  <dcterms:modified xsi:type="dcterms:W3CDTF">2020-02-13T20:56:26Z</dcterms:modified>
</cp:coreProperties>
</file>